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media/image10.jpg" ContentType="image/jpg"/>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8"/>
  </p:notesMasterIdLst>
  <p:sldIdLst>
    <p:sldId id="347" r:id="rId5"/>
    <p:sldId id="20716" r:id="rId6"/>
    <p:sldId id="718" r:id="rId7"/>
    <p:sldId id="20781" r:id="rId8"/>
    <p:sldId id="20782" r:id="rId9"/>
    <p:sldId id="20783" r:id="rId10"/>
    <p:sldId id="20784" r:id="rId11"/>
    <p:sldId id="20785" r:id="rId12"/>
    <p:sldId id="20786" r:id="rId13"/>
    <p:sldId id="20787" r:id="rId14"/>
    <p:sldId id="20788" r:id="rId15"/>
    <p:sldId id="20789" r:id="rId16"/>
    <p:sldId id="20790" r:id="rId17"/>
    <p:sldId id="20726" r:id="rId18"/>
    <p:sldId id="20791" r:id="rId19"/>
    <p:sldId id="20767" r:id="rId20"/>
    <p:sldId id="20768" r:id="rId21"/>
    <p:sldId id="20717" r:id="rId22"/>
    <p:sldId id="20759" r:id="rId23"/>
    <p:sldId id="20760" r:id="rId24"/>
    <p:sldId id="720" r:id="rId25"/>
    <p:sldId id="20755" r:id="rId26"/>
    <p:sldId id="20756" r:id="rId27"/>
    <p:sldId id="20754" r:id="rId28"/>
    <p:sldId id="20743" r:id="rId29"/>
    <p:sldId id="20744" r:id="rId30"/>
    <p:sldId id="20745" r:id="rId31"/>
    <p:sldId id="20746" r:id="rId32"/>
    <p:sldId id="20752" r:id="rId33"/>
    <p:sldId id="20753" r:id="rId34"/>
    <p:sldId id="20761" r:id="rId35"/>
    <p:sldId id="20762" r:id="rId36"/>
    <p:sldId id="20763" r:id="rId37"/>
    <p:sldId id="20764" r:id="rId38"/>
    <p:sldId id="20750" r:id="rId39"/>
    <p:sldId id="20751" r:id="rId40"/>
    <p:sldId id="20757" r:id="rId41"/>
    <p:sldId id="20758" r:id="rId42"/>
    <p:sldId id="20792" r:id="rId43"/>
    <p:sldId id="20793" r:id="rId44"/>
    <p:sldId id="20742" r:id="rId45"/>
    <p:sldId id="20748" r:id="rId46"/>
    <p:sldId id="20749" r:id="rId47"/>
    <p:sldId id="20747" r:id="rId48"/>
    <p:sldId id="20736" r:id="rId49"/>
    <p:sldId id="20737" r:id="rId50"/>
    <p:sldId id="20738" r:id="rId51"/>
    <p:sldId id="20739" r:id="rId52"/>
    <p:sldId id="20740" r:id="rId53"/>
    <p:sldId id="20741" r:id="rId54"/>
    <p:sldId id="20765" r:id="rId55"/>
    <p:sldId id="20769" r:id="rId56"/>
    <p:sldId id="20770" r:id="rId57"/>
    <p:sldId id="20718" r:id="rId58"/>
    <p:sldId id="20719" r:id="rId59"/>
    <p:sldId id="20720" r:id="rId60"/>
    <p:sldId id="20721" r:id="rId61"/>
    <p:sldId id="20722" r:id="rId62"/>
    <p:sldId id="20723" r:id="rId63"/>
    <p:sldId id="20724" r:id="rId64"/>
    <p:sldId id="20725" r:id="rId65"/>
    <p:sldId id="20771" r:id="rId66"/>
    <p:sldId id="20772" r:id="rId67"/>
    <p:sldId id="20773" r:id="rId68"/>
    <p:sldId id="20774" r:id="rId69"/>
    <p:sldId id="20775" r:id="rId70"/>
    <p:sldId id="20776" r:id="rId71"/>
    <p:sldId id="20777" r:id="rId72"/>
    <p:sldId id="20778" r:id="rId73"/>
    <p:sldId id="20779" r:id="rId74"/>
    <p:sldId id="20780" r:id="rId75"/>
    <p:sldId id="20810" r:id="rId76"/>
    <p:sldId id="20811" r:id="rId77"/>
    <p:sldId id="20812" r:id="rId78"/>
    <p:sldId id="20813" r:id="rId79"/>
    <p:sldId id="20814" r:id="rId80"/>
    <p:sldId id="20815" r:id="rId81"/>
    <p:sldId id="20794" r:id="rId82"/>
    <p:sldId id="20795" r:id="rId83"/>
    <p:sldId id="20796" r:id="rId84"/>
    <p:sldId id="20797" r:id="rId85"/>
    <p:sldId id="20798" r:id="rId86"/>
    <p:sldId id="20799" r:id="rId87"/>
    <p:sldId id="20800" r:id="rId88"/>
    <p:sldId id="20801" r:id="rId89"/>
    <p:sldId id="20802" r:id="rId90"/>
    <p:sldId id="20803" r:id="rId91"/>
    <p:sldId id="20804" r:id="rId92"/>
    <p:sldId id="20805" r:id="rId93"/>
    <p:sldId id="20806" r:id="rId94"/>
    <p:sldId id="20807" r:id="rId95"/>
    <p:sldId id="20808" r:id="rId96"/>
    <p:sldId id="20809" r:id="rId97"/>
    <p:sldId id="345" r:id="rId98"/>
    <p:sldId id="20727" r:id="rId99"/>
    <p:sldId id="20731" r:id="rId100"/>
    <p:sldId id="20732" r:id="rId101"/>
    <p:sldId id="20733" r:id="rId102"/>
    <p:sldId id="20734" r:id="rId103"/>
    <p:sldId id="20693" r:id="rId104"/>
    <p:sldId id="20695" r:id="rId105"/>
    <p:sldId id="20696" r:id="rId106"/>
    <p:sldId id="20698" r:id="rId107"/>
    <p:sldId id="20697" r:id="rId108"/>
    <p:sldId id="20694" r:id="rId109"/>
    <p:sldId id="20699" r:id="rId110"/>
    <p:sldId id="20700" r:id="rId111"/>
    <p:sldId id="20701" r:id="rId112"/>
    <p:sldId id="20702" r:id="rId113"/>
    <p:sldId id="20703" r:id="rId114"/>
    <p:sldId id="20704" r:id="rId115"/>
    <p:sldId id="20705" r:id="rId116"/>
    <p:sldId id="20706" r:id="rId117"/>
    <p:sldId id="20713" r:id="rId118"/>
    <p:sldId id="20708" r:id="rId119"/>
    <p:sldId id="20711" r:id="rId120"/>
    <p:sldId id="20710" r:id="rId121"/>
    <p:sldId id="20709" r:id="rId122"/>
    <p:sldId id="20712" r:id="rId123"/>
    <p:sldId id="801" r:id="rId124"/>
    <p:sldId id="621" r:id="rId125"/>
    <p:sldId id="20691" r:id="rId126"/>
    <p:sldId id="20692" r:id="rId1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3" autoAdjust="0"/>
    <p:restoredTop sz="97410" autoAdjust="0"/>
  </p:normalViewPr>
  <p:slideViewPr>
    <p:cSldViewPr snapToGrid="0">
      <p:cViewPr varScale="1">
        <p:scale>
          <a:sx n="123" d="100"/>
          <a:sy n="123" d="100"/>
        </p:scale>
        <p:origin x="114"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F5AFE-ABB2-472D-A14A-40C82CA4D850}"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70597-BF7B-4416-9693-BA95C3D86A04}" type="slidenum">
              <a:rPr lang="en-US" smtClean="0"/>
              <a:t>‹#›</a:t>
            </a:fld>
            <a:endParaRPr lang="en-US"/>
          </a:p>
        </p:txBody>
      </p:sp>
    </p:spTree>
    <p:extLst>
      <p:ext uri="{BB962C8B-B14F-4D97-AF65-F5344CB8AC3E}">
        <p14:creationId xmlns:p14="http://schemas.microsoft.com/office/powerpoint/2010/main" val="63451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09603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183876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71322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50191" name="Rectangle 15"/>
          <p:cNvSpPr>
            <a:spLocks noGrp="1" noChangeArrowheads="1"/>
          </p:cNvSpPr>
          <p:nvPr>
            <p:ph type="ctrTitle"/>
          </p:nvPr>
        </p:nvSpPr>
        <p:spPr>
          <a:xfrm>
            <a:off x="508000" y="1708098"/>
            <a:ext cx="8009468" cy="1600200"/>
          </a:xfrm>
          <a:prstGeom prst="rect">
            <a:avLst/>
          </a:prstGeom>
        </p:spPr>
        <p:txBody>
          <a:bodyPr/>
          <a:lstStyle>
            <a:lvl1pPr>
              <a:defRPr sz="4400" i="0"/>
            </a:lvl1pPr>
          </a:lstStyle>
          <a:p>
            <a:r>
              <a:rPr lang="en-US" dirty="0"/>
              <a:t>Click to edit Master title style</a:t>
            </a:r>
          </a:p>
        </p:txBody>
      </p:sp>
      <p:sp>
        <p:nvSpPr>
          <p:cNvPr id="9" name="Rectangle 7"/>
          <p:cNvSpPr>
            <a:spLocks noGrp="1" noChangeArrowheads="1"/>
          </p:cNvSpPr>
          <p:nvPr>
            <p:ph type="sldNum" sz="quarter" idx="11"/>
          </p:nvPr>
        </p:nvSpPr>
        <p:spPr/>
        <p:txBody>
          <a:bodyPr/>
          <a:lstStyle>
            <a:lvl1pPr>
              <a:defRPr/>
            </a:lvl1pPr>
          </a:lstStyle>
          <a:p>
            <a:pPr>
              <a:defRPr/>
            </a:pPr>
            <a:fld id="{0C8B3FFA-99AC-4324-BD10-92BBEB903BFC}" type="slidenum">
              <a:rPr lang="en-US" smtClean="0">
                <a:solidFill>
                  <a:srgbClr val="FFFFFF">
                    <a:lumMod val="50000"/>
                  </a:srgbClr>
                </a:solidFill>
              </a:rPr>
              <a:pPr>
                <a:defRPr/>
              </a:pPr>
              <a:t>‹#›</a:t>
            </a:fld>
            <a:endParaRPr lang="en-US" dirty="0">
              <a:solidFill>
                <a:srgbClr val="808080"/>
              </a:solidFill>
            </a:endParaRPr>
          </a:p>
        </p:txBody>
      </p:sp>
      <p:sp>
        <p:nvSpPr>
          <p:cNvPr id="15" name="Text Placeholder 17"/>
          <p:cNvSpPr>
            <a:spLocks noGrp="1"/>
          </p:cNvSpPr>
          <p:nvPr>
            <p:ph type="body" sz="quarter" idx="12" hasCustomPrompt="1"/>
          </p:nvPr>
        </p:nvSpPr>
        <p:spPr>
          <a:xfrm>
            <a:off x="6839096" y="4489851"/>
            <a:ext cx="4844904" cy="1550601"/>
          </a:xfrm>
        </p:spPr>
        <p:txBody>
          <a:bodyPr/>
          <a:lstStyle>
            <a:lvl1pPr marL="0" indent="0" algn="r">
              <a:buNone/>
              <a:defRPr b="1"/>
            </a:lvl1pPr>
          </a:lstStyle>
          <a:p>
            <a:pPr lvl="0"/>
            <a:r>
              <a:rPr lang="en-US" dirty="0"/>
              <a:t>Click to add subtitle</a:t>
            </a:r>
          </a:p>
        </p:txBody>
      </p:sp>
      <p:sp>
        <p:nvSpPr>
          <p:cNvPr id="16" name="Rectangle 15"/>
          <p:cNvSpPr/>
          <p:nvPr userDrawn="1"/>
        </p:nvSpPr>
        <p:spPr>
          <a:xfrm>
            <a:off x="508001" y="281928"/>
            <a:ext cx="11175999" cy="707886"/>
          </a:xfrm>
          <a:prstGeom prst="rect">
            <a:avLst/>
          </a:prstGeom>
          <a:effectLst>
            <a:outerShdw dist="35560" dir="2700000" algn="ctr" rotWithShape="0">
              <a:srgbClr val="C0C0C0">
                <a:alpha val="50000"/>
              </a:srgbClr>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kern="1200" noProof="0" dirty="0">
                <a:solidFill>
                  <a:schemeClr val="tx1"/>
                </a:solidFill>
                <a:latin typeface="Tahoma" charset="0"/>
                <a:ea typeface="+mn-ea"/>
                <a:cs typeface="+mn-cs"/>
              </a:rPr>
              <a:t>448</a:t>
            </a:r>
            <a:r>
              <a:rPr lang="en-US" sz="4000" b="1" kern="1200" baseline="0" noProof="0" dirty="0">
                <a:solidFill>
                  <a:schemeClr val="tx1"/>
                </a:solidFill>
                <a:latin typeface="Tahoma" charset="0"/>
                <a:ea typeface="+mn-ea"/>
                <a:cs typeface="+mn-cs"/>
              </a:rPr>
              <a:t>th</a:t>
            </a:r>
            <a:r>
              <a:rPr lang="en-US" sz="4000" b="1" kern="1200" noProof="0" dirty="0">
                <a:solidFill>
                  <a:schemeClr val="tx1"/>
                </a:solidFill>
                <a:latin typeface="Tahoma" charset="0"/>
                <a:ea typeface="+mn-ea"/>
                <a:cs typeface="+mn-cs"/>
              </a:rPr>
              <a:t> Supply Chain Management Wing</a:t>
            </a:r>
          </a:p>
        </p:txBody>
      </p:sp>
      <p:sp>
        <p:nvSpPr>
          <p:cNvPr id="11" name="object 5"/>
          <p:cNvSpPr/>
          <p:nvPr userDrawn="1"/>
        </p:nvSpPr>
        <p:spPr>
          <a:xfrm>
            <a:off x="472975" y="3336154"/>
            <a:ext cx="2899489" cy="2872549"/>
          </a:xfrm>
          <a:prstGeom prst="rect">
            <a:avLst/>
          </a:prstGeom>
          <a:blipFill>
            <a:blip r:embed="rId2" cstate="print"/>
            <a:stretch>
              <a:fillRect/>
            </a:stretch>
          </a:blipFill>
        </p:spPr>
        <p:txBody>
          <a:bodyPr wrap="square" lIns="0" tIns="0" rIns="0" bIns="0" rtlCol="0"/>
          <a:lstStyle/>
          <a:p>
            <a:endParaRPr/>
          </a:p>
        </p:txBody>
      </p:sp>
      <p:sp>
        <p:nvSpPr>
          <p:cNvPr id="4" name="Text Box 13">
            <a:extLst>
              <a:ext uri="{FF2B5EF4-FFF2-40B4-BE49-F238E27FC236}">
                <a16:creationId xmlns:a16="http://schemas.microsoft.com/office/drawing/2014/main" id="{42AA5228-AADF-5DF6-760A-8E2001F16658}"/>
              </a:ext>
            </a:extLst>
          </p:cNvPr>
          <p:cNvSpPr txBox="1">
            <a:spLocks noChangeArrowheads="1"/>
          </p:cNvSpPr>
          <p:nvPr userDrawn="1"/>
        </p:nvSpPr>
        <p:spPr bwMode="auto">
          <a:xfrm>
            <a:off x="1742017" y="6491289"/>
            <a:ext cx="8737600" cy="338137"/>
          </a:xfrm>
          <a:prstGeom prst="rect">
            <a:avLst/>
          </a:prstGeom>
          <a:noFill/>
          <a:ln>
            <a:noFill/>
          </a:ln>
        </p:spPr>
        <p:txBody>
          <a:bodyPr>
            <a:spAutoFit/>
          </a:bodyPr>
          <a:lstStyle>
            <a:lvl1pPr eaLnBrk="0" hangingPunct="0">
              <a:defRPr sz="6000">
                <a:solidFill>
                  <a:schemeClr val="tx1"/>
                </a:solidFill>
                <a:latin typeface="Arial" charset="0"/>
                <a:cs typeface="Arial" charset="0"/>
              </a:defRPr>
            </a:lvl1pPr>
            <a:lvl2pPr marL="742950" indent="-285750" eaLnBrk="0" hangingPunct="0">
              <a:defRPr sz="6000">
                <a:solidFill>
                  <a:schemeClr val="tx1"/>
                </a:solidFill>
                <a:latin typeface="Arial" charset="0"/>
                <a:cs typeface="Arial" charset="0"/>
              </a:defRPr>
            </a:lvl2pPr>
            <a:lvl3pPr marL="1143000" indent="-228600" eaLnBrk="0" hangingPunct="0">
              <a:defRPr sz="6000">
                <a:solidFill>
                  <a:schemeClr val="tx1"/>
                </a:solidFill>
                <a:latin typeface="Arial" charset="0"/>
                <a:cs typeface="Arial" charset="0"/>
              </a:defRPr>
            </a:lvl3pPr>
            <a:lvl4pPr marL="1600200" indent="-228600" eaLnBrk="0" hangingPunct="0">
              <a:defRPr sz="6000">
                <a:solidFill>
                  <a:schemeClr val="tx1"/>
                </a:solidFill>
                <a:latin typeface="Arial" charset="0"/>
                <a:cs typeface="Arial" charset="0"/>
              </a:defRPr>
            </a:lvl4pPr>
            <a:lvl5pPr marL="2057400" indent="-228600" eaLnBrk="0" hangingPunct="0">
              <a:defRPr sz="6000">
                <a:solidFill>
                  <a:schemeClr val="tx1"/>
                </a:solidFill>
                <a:latin typeface="Arial" charset="0"/>
                <a:cs typeface="Arial" charset="0"/>
              </a:defRPr>
            </a:lvl5pPr>
            <a:lvl6pPr marL="2514600" indent="-228600" eaLnBrk="0" fontAlgn="base" hangingPunct="0">
              <a:spcBef>
                <a:spcPct val="0"/>
              </a:spcBef>
              <a:spcAft>
                <a:spcPct val="0"/>
              </a:spcAft>
              <a:defRPr sz="6000">
                <a:solidFill>
                  <a:schemeClr val="tx1"/>
                </a:solidFill>
                <a:latin typeface="Arial" charset="0"/>
                <a:cs typeface="Arial" charset="0"/>
              </a:defRPr>
            </a:lvl6pPr>
            <a:lvl7pPr marL="2971800" indent="-228600" eaLnBrk="0" fontAlgn="base" hangingPunct="0">
              <a:spcBef>
                <a:spcPct val="0"/>
              </a:spcBef>
              <a:spcAft>
                <a:spcPct val="0"/>
              </a:spcAft>
              <a:defRPr sz="6000">
                <a:solidFill>
                  <a:schemeClr val="tx1"/>
                </a:solidFill>
                <a:latin typeface="Arial" charset="0"/>
                <a:cs typeface="Arial" charset="0"/>
              </a:defRPr>
            </a:lvl7pPr>
            <a:lvl8pPr marL="3429000" indent="-228600" eaLnBrk="0" fontAlgn="base" hangingPunct="0">
              <a:spcBef>
                <a:spcPct val="0"/>
              </a:spcBef>
              <a:spcAft>
                <a:spcPct val="0"/>
              </a:spcAft>
              <a:defRPr sz="6000">
                <a:solidFill>
                  <a:schemeClr val="tx1"/>
                </a:solidFill>
                <a:latin typeface="Arial" charset="0"/>
                <a:cs typeface="Arial" charset="0"/>
              </a:defRPr>
            </a:lvl8pPr>
            <a:lvl9pPr marL="3886200" indent="-228600" eaLnBrk="0" fontAlgn="base" hangingPunct="0">
              <a:spcBef>
                <a:spcPct val="0"/>
              </a:spcBef>
              <a:spcAft>
                <a:spcPct val="0"/>
              </a:spcAft>
              <a:defRPr sz="6000">
                <a:solidFill>
                  <a:schemeClr val="tx1"/>
                </a:solidFill>
                <a:latin typeface="Arial" charset="0"/>
                <a:cs typeface="Arial" charset="0"/>
              </a:defRPr>
            </a:lvl9pPr>
          </a:lstStyle>
          <a:p>
            <a:pPr algn="ctr">
              <a:spcBef>
                <a:spcPct val="50000"/>
              </a:spcBef>
              <a:defRPr/>
            </a:pPr>
            <a:r>
              <a:rPr lang="en-US" sz="1600" b="1" i="1" dirty="0">
                <a:solidFill>
                  <a:srgbClr val="002060"/>
                </a:solidFill>
                <a:effectLst>
                  <a:outerShdw blurRad="38100" dist="38100" dir="2700000" algn="tl">
                    <a:srgbClr val="000000">
                      <a:alpha val="43137"/>
                    </a:srgbClr>
                  </a:outerShdw>
                </a:effectLst>
                <a:latin typeface="Century Schoolbook" panose="02040604050505020304" pitchFamily="18" charset="0"/>
              </a:rPr>
              <a:t>Supplying Warfighter Dominance</a:t>
            </a:r>
          </a:p>
        </p:txBody>
      </p:sp>
    </p:spTree>
    <p:extLst>
      <p:ext uri="{BB962C8B-B14F-4D97-AF65-F5344CB8AC3E}">
        <p14:creationId xmlns:p14="http://schemas.microsoft.com/office/powerpoint/2010/main" val="2675270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278623" y="41166"/>
            <a:ext cx="3634752" cy="553998"/>
          </a:xfrm>
          <a:prstGeom prst="rect">
            <a:avLst/>
          </a:prstGeom>
        </p:spPr>
        <p:txBody>
          <a:bodyPr lIns="0" tIns="0" rIns="0" bIns="0"/>
          <a:lstStyle>
            <a:lvl1pPr algn="r">
              <a:defRPr sz="3600" b="1" i="1" dirty="0">
                <a:solidFill>
                  <a:srgbClr val="002060"/>
                </a:solidFill>
                <a:latin typeface="+mj-lt"/>
                <a:ea typeface="+mj-ea"/>
                <a:cs typeface="+mj-cs"/>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0847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278623" y="41166"/>
            <a:ext cx="3634752" cy="553998"/>
          </a:xfrm>
          <a:prstGeom prst="rect">
            <a:avLst/>
          </a:prstGeom>
        </p:spPr>
        <p:txBody>
          <a:bodyPr lIns="0" tIns="0" rIns="0" bIns="0"/>
          <a:lstStyle>
            <a:lvl1pPr algn="r">
              <a:defRPr sz="3600" b="1" i="1">
                <a:solidFill>
                  <a:srgbClr val="002060"/>
                </a:solidFill>
                <a:latin typeface="+mj-lt"/>
                <a:ea typeface="+mj-ea"/>
                <a:cs typeface="+mj-cs"/>
              </a:defRPr>
            </a:lvl1pPr>
          </a:lstStyle>
          <a:p>
            <a:endParaRPr dirty="0"/>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2352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278623" y="41166"/>
            <a:ext cx="3634752" cy="553998"/>
          </a:xfrm>
          <a:prstGeom prst="rect">
            <a:avLst/>
          </a:prstGeom>
        </p:spPr>
        <p:txBody>
          <a:bodyPr lIns="0" tIns="0" rIns="0" bIns="0"/>
          <a:lstStyle>
            <a:lvl1pPr algn="r">
              <a:defRPr sz="3600" b="1" i="1" dirty="0">
                <a:solidFill>
                  <a:srgbClr val="002060"/>
                </a:solidFill>
                <a:latin typeface="+mj-lt"/>
                <a:ea typeface="+mj-ea"/>
                <a:cs typeface="+mj-cs"/>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89400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07491" y="6451091"/>
            <a:ext cx="11177270" cy="0"/>
          </a:xfrm>
          <a:custGeom>
            <a:avLst/>
            <a:gdLst/>
            <a:ahLst/>
            <a:cxnLst/>
            <a:rect l="l" t="t" r="r" b="b"/>
            <a:pathLst>
              <a:path w="11177270">
                <a:moveTo>
                  <a:pt x="0" y="0"/>
                </a:moveTo>
                <a:lnTo>
                  <a:pt x="11177016" y="0"/>
                </a:lnTo>
              </a:path>
            </a:pathLst>
          </a:custGeom>
          <a:ln w="57912">
            <a:solidFill>
              <a:srgbClr val="0C2D83"/>
            </a:solidFill>
          </a:ln>
        </p:spPr>
        <p:txBody>
          <a:bodyPr wrap="square" lIns="0" tIns="0" rIns="0" bIns="0" rtlCol="0"/>
          <a:lstStyle/>
          <a:p>
            <a:endParaRPr/>
          </a:p>
        </p:txBody>
      </p:sp>
      <p:sp>
        <p:nvSpPr>
          <p:cNvPr id="17" name="bk object 17"/>
          <p:cNvSpPr/>
          <p:nvPr/>
        </p:nvSpPr>
        <p:spPr>
          <a:xfrm>
            <a:off x="507491" y="1066800"/>
            <a:ext cx="11177270" cy="0"/>
          </a:xfrm>
          <a:custGeom>
            <a:avLst/>
            <a:gdLst/>
            <a:ahLst/>
            <a:cxnLst/>
            <a:rect l="l" t="t" r="r" b="b"/>
            <a:pathLst>
              <a:path w="11177270">
                <a:moveTo>
                  <a:pt x="0" y="0"/>
                </a:moveTo>
                <a:lnTo>
                  <a:pt x="11177016" y="0"/>
                </a:lnTo>
              </a:path>
            </a:pathLst>
          </a:custGeom>
          <a:ln w="57912">
            <a:solidFill>
              <a:srgbClr val="0C2D83"/>
            </a:solidFill>
          </a:ln>
        </p:spPr>
        <p:txBody>
          <a:bodyPr wrap="square" lIns="0" tIns="0" rIns="0" bIns="0" rtlCol="0"/>
          <a:lstStyle/>
          <a:p>
            <a:endParaRPr/>
          </a:p>
        </p:txBody>
      </p:sp>
      <p:sp>
        <p:nvSpPr>
          <p:cNvPr id="2" name="Holder 2"/>
          <p:cNvSpPr>
            <a:spLocks noGrp="1"/>
          </p:cNvSpPr>
          <p:nvPr>
            <p:ph type="title"/>
          </p:nvPr>
        </p:nvSpPr>
        <p:spPr>
          <a:xfrm>
            <a:off x="4278623" y="41166"/>
            <a:ext cx="3634752" cy="426720"/>
          </a:xfrm>
          <a:prstGeom prst="rect">
            <a:avLst/>
          </a:prstGeom>
        </p:spPr>
        <p:txBody>
          <a:bodyPr wrap="square" lIns="0" tIns="0" rIns="0" bIns="0">
            <a:spAutoFit/>
          </a:bodyPr>
          <a:lstStyle>
            <a:lvl1pPr>
              <a:defRPr sz="2800" b="1" i="0">
                <a:solidFill>
                  <a:schemeClr val="tx1"/>
                </a:solidFill>
                <a:latin typeface="Arial"/>
                <a:cs typeface="Arial"/>
              </a:defRPr>
            </a:lvl1pPr>
          </a:lstStyle>
          <a:p>
            <a:endParaRPr dirty="0"/>
          </a:p>
        </p:txBody>
      </p:sp>
      <p:sp>
        <p:nvSpPr>
          <p:cNvPr id="3" name="Holder 3"/>
          <p:cNvSpPr>
            <a:spLocks noGrp="1"/>
          </p:cNvSpPr>
          <p:nvPr>
            <p:ph type="body" idx="1"/>
          </p:nvPr>
        </p:nvSpPr>
        <p:spPr>
          <a:xfrm>
            <a:off x="550166" y="1171953"/>
            <a:ext cx="11091666" cy="2790190"/>
          </a:xfrm>
          <a:prstGeom prst="rect">
            <a:avLst/>
          </a:prstGeom>
        </p:spPr>
        <p:txBody>
          <a:bodyPr wrap="square" lIns="0" tIns="0" rIns="0" bIns="0">
            <a:spAutoFit/>
          </a:bodyPr>
          <a:lstStyle>
            <a:lvl1pPr>
              <a:defRPr b="0" i="0">
                <a:solidFill>
                  <a:schemeClr val="tx1"/>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11/21/2024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object 5">
            <a:extLst>
              <a:ext uri="{FF2B5EF4-FFF2-40B4-BE49-F238E27FC236}">
                <a16:creationId xmlns:a16="http://schemas.microsoft.com/office/drawing/2014/main" id="{9538AAFB-9593-1E83-FC0F-1EA2BCC7B587}"/>
              </a:ext>
            </a:extLst>
          </p:cNvPr>
          <p:cNvSpPr/>
          <p:nvPr userDrawn="1"/>
        </p:nvSpPr>
        <p:spPr>
          <a:xfrm>
            <a:off x="103962" y="44960"/>
            <a:ext cx="966839" cy="969264"/>
          </a:xfrm>
          <a:prstGeom prst="rect">
            <a:avLst/>
          </a:prstGeom>
          <a:blipFill>
            <a:blip r:embed="rId6"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957DADAA-5EA1-16AD-F192-CF7D39AE6552}"/>
              </a:ext>
            </a:extLst>
          </p:cNvPr>
          <p:cNvSpPr/>
          <p:nvPr userDrawn="1"/>
        </p:nvSpPr>
        <p:spPr>
          <a:xfrm>
            <a:off x="11121197" y="41166"/>
            <a:ext cx="966839" cy="969264"/>
          </a:xfrm>
          <a:prstGeom prst="rect">
            <a:avLst/>
          </a:prstGeom>
          <a:blipFill>
            <a:blip r:embed="rId6" cstate="print"/>
            <a:stretch>
              <a:fillRect/>
            </a:stretch>
          </a:blipFill>
        </p:spPr>
        <p:txBody>
          <a:bodyPr wrap="square" lIns="0" tIns="0" rIns="0" bIns="0" rtlCol="0"/>
          <a:lstStyle/>
          <a:p>
            <a:endParaRPr/>
          </a:p>
        </p:txBody>
      </p:sp>
      <p:sp>
        <p:nvSpPr>
          <p:cNvPr id="9" name="Text Box 13">
            <a:extLst>
              <a:ext uri="{FF2B5EF4-FFF2-40B4-BE49-F238E27FC236}">
                <a16:creationId xmlns:a16="http://schemas.microsoft.com/office/drawing/2014/main" id="{363CA764-275F-F839-6896-B428FEBD5DAD}"/>
              </a:ext>
            </a:extLst>
          </p:cNvPr>
          <p:cNvSpPr txBox="1">
            <a:spLocks noChangeArrowheads="1"/>
          </p:cNvSpPr>
          <p:nvPr userDrawn="1"/>
        </p:nvSpPr>
        <p:spPr bwMode="auto">
          <a:xfrm>
            <a:off x="1742017" y="6491289"/>
            <a:ext cx="8737600" cy="338137"/>
          </a:xfrm>
          <a:prstGeom prst="rect">
            <a:avLst/>
          </a:prstGeom>
          <a:noFill/>
          <a:ln>
            <a:noFill/>
          </a:ln>
        </p:spPr>
        <p:txBody>
          <a:bodyPr>
            <a:spAutoFit/>
          </a:bodyPr>
          <a:lstStyle>
            <a:lvl1pPr eaLnBrk="0" hangingPunct="0">
              <a:defRPr sz="6000">
                <a:solidFill>
                  <a:schemeClr val="tx1"/>
                </a:solidFill>
                <a:latin typeface="Arial" charset="0"/>
                <a:cs typeface="Arial" charset="0"/>
              </a:defRPr>
            </a:lvl1pPr>
            <a:lvl2pPr marL="742950" indent="-285750" eaLnBrk="0" hangingPunct="0">
              <a:defRPr sz="6000">
                <a:solidFill>
                  <a:schemeClr val="tx1"/>
                </a:solidFill>
                <a:latin typeface="Arial" charset="0"/>
                <a:cs typeface="Arial" charset="0"/>
              </a:defRPr>
            </a:lvl2pPr>
            <a:lvl3pPr marL="1143000" indent="-228600" eaLnBrk="0" hangingPunct="0">
              <a:defRPr sz="6000">
                <a:solidFill>
                  <a:schemeClr val="tx1"/>
                </a:solidFill>
                <a:latin typeface="Arial" charset="0"/>
                <a:cs typeface="Arial" charset="0"/>
              </a:defRPr>
            </a:lvl3pPr>
            <a:lvl4pPr marL="1600200" indent="-228600" eaLnBrk="0" hangingPunct="0">
              <a:defRPr sz="6000">
                <a:solidFill>
                  <a:schemeClr val="tx1"/>
                </a:solidFill>
                <a:latin typeface="Arial" charset="0"/>
                <a:cs typeface="Arial" charset="0"/>
              </a:defRPr>
            </a:lvl4pPr>
            <a:lvl5pPr marL="2057400" indent="-228600" eaLnBrk="0" hangingPunct="0">
              <a:defRPr sz="6000">
                <a:solidFill>
                  <a:schemeClr val="tx1"/>
                </a:solidFill>
                <a:latin typeface="Arial" charset="0"/>
                <a:cs typeface="Arial" charset="0"/>
              </a:defRPr>
            </a:lvl5pPr>
            <a:lvl6pPr marL="2514600" indent="-228600" eaLnBrk="0" fontAlgn="base" hangingPunct="0">
              <a:spcBef>
                <a:spcPct val="0"/>
              </a:spcBef>
              <a:spcAft>
                <a:spcPct val="0"/>
              </a:spcAft>
              <a:defRPr sz="6000">
                <a:solidFill>
                  <a:schemeClr val="tx1"/>
                </a:solidFill>
                <a:latin typeface="Arial" charset="0"/>
                <a:cs typeface="Arial" charset="0"/>
              </a:defRPr>
            </a:lvl6pPr>
            <a:lvl7pPr marL="2971800" indent="-228600" eaLnBrk="0" fontAlgn="base" hangingPunct="0">
              <a:spcBef>
                <a:spcPct val="0"/>
              </a:spcBef>
              <a:spcAft>
                <a:spcPct val="0"/>
              </a:spcAft>
              <a:defRPr sz="6000">
                <a:solidFill>
                  <a:schemeClr val="tx1"/>
                </a:solidFill>
                <a:latin typeface="Arial" charset="0"/>
                <a:cs typeface="Arial" charset="0"/>
              </a:defRPr>
            </a:lvl7pPr>
            <a:lvl8pPr marL="3429000" indent="-228600" eaLnBrk="0" fontAlgn="base" hangingPunct="0">
              <a:spcBef>
                <a:spcPct val="0"/>
              </a:spcBef>
              <a:spcAft>
                <a:spcPct val="0"/>
              </a:spcAft>
              <a:defRPr sz="6000">
                <a:solidFill>
                  <a:schemeClr val="tx1"/>
                </a:solidFill>
                <a:latin typeface="Arial" charset="0"/>
                <a:cs typeface="Arial" charset="0"/>
              </a:defRPr>
            </a:lvl8pPr>
            <a:lvl9pPr marL="3886200" indent="-228600" eaLnBrk="0" fontAlgn="base" hangingPunct="0">
              <a:spcBef>
                <a:spcPct val="0"/>
              </a:spcBef>
              <a:spcAft>
                <a:spcPct val="0"/>
              </a:spcAft>
              <a:defRPr sz="6000">
                <a:solidFill>
                  <a:schemeClr val="tx1"/>
                </a:solidFill>
                <a:latin typeface="Arial" charset="0"/>
                <a:cs typeface="Arial" charset="0"/>
              </a:defRPr>
            </a:lvl9pPr>
          </a:lstStyle>
          <a:p>
            <a:pPr algn="ctr">
              <a:spcBef>
                <a:spcPct val="50000"/>
              </a:spcBef>
              <a:defRPr/>
            </a:pPr>
            <a:r>
              <a:rPr lang="en-US" sz="1600" b="1" i="1" dirty="0">
                <a:solidFill>
                  <a:srgbClr val="002060"/>
                </a:solidFill>
                <a:effectLst>
                  <a:outerShdw blurRad="38100" dist="38100" dir="2700000" algn="tl">
                    <a:srgbClr val="000000">
                      <a:alpha val="43137"/>
                    </a:srgbClr>
                  </a:outerShdw>
                </a:effectLst>
                <a:latin typeface="Century Schoolbook" panose="02040604050505020304" pitchFamily="18" charset="0"/>
              </a:rPr>
              <a:t>Supplying Warfighter Dominance</a:t>
            </a:r>
          </a:p>
        </p:txBody>
      </p:sp>
    </p:spTree>
    <p:extLst>
      <p:ext uri="{BB962C8B-B14F-4D97-AF65-F5344CB8AC3E}">
        <p14:creationId xmlns:p14="http://schemas.microsoft.com/office/powerpoint/2010/main" val="2576587880"/>
      </p:ext>
    </p:extLst>
  </p:cSld>
  <p:clrMap bg1="lt1" tx1="dk1" bg2="lt2" tx2="dk2" accent1="accent1" accent2="accent2" accent3="accent3" accent4="accent4" accent5="accent5" accent6="accent6" hlink="hlink" folHlink="folHlink"/>
  <p:sldLayoutIdLst>
    <p:sldLayoutId id="2147483667" r:id="rId1"/>
    <p:sldLayoutId id="2147483662" r:id="rId2"/>
    <p:sldLayoutId id="2147483663" r:id="rId3"/>
    <p:sldLayoutId id="2147483664" r:id="rId4"/>
  </p:sldLayoutIdLst>
  <p:txStyles>
    <p:titleStyle>
      <a:lvl1pPr>
        <a:defRPr sz="3600" b="1" i="1" dirty="0">
          <a:solidFill>
            <a:srgbClr val="002060"/>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429SCMS.SASPO.Workflow@us.af.mil"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mailto:dlaavnsmallbus@dla.mil"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mailto:429scms.SASPO.Workflow@us.af.mil" TargetMode="Externa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429SCMS.SASPO.Workflow@us.af.mi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429SCMS.SASPO.Workflow@us.af.mi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dlaavnsmallbus@dla.mi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429scms.SASPO.Workflow@us.af.mi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dlaavnsmallbus@dla.mi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429scms.SASPO.Workflow@us.af.mi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429SCMS.SASPO.Workflow@us.af.mi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429SCMS.SASPO.Workflow@us.af.mi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429SCMS.SASPO.Workflow@us.af.mil"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429SCMS.SASPO.Workflow@us.af.mil"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742" y="265622"/>
            <a:ext cx="4472952" cy="553998"/>
          </a:xfrm>
        </p:spPr>
        <p:txBody>
          <a:bodyPr/>
          <a:lstStyle/>
          <a:p>
            <a:pPr algn="r"/>
            <a:r>
              <a:rPr lang="en-US" sz="3600" i="1" dirty="0">
                <a:solidFill>
                  <a:schemeClr val="tx2"/>
                </a:solidFill>
              </a:rPr>
              <a:t>A-10C Warthog</a:t>
            </a:r>
            <a:endParaRPr lang="en-US" sz="3600" dirty="0"/>
          </a:p>
        </p:txBody>
      </p:sp>
      <p:sp>
        <p:nvSpPr>
          <p:cNvPr id="3" name="Text Placeholder 2"/>
          <p:cNvSpPr>
            <a:spLocks noGrp="1"/>
          </p:cNvSpPr>
          <p:nvPr>
            <p:ph type="body" idx="1"/>
          </p:nvPr>
        </p:nvSpPr>
        <p:spPr>
          <a:xfrm>
            <a:off x="2819400" y="1171953"/>
            <a:ext cx="7086600" cy="5152646"/>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8631" y="1171953"/>
            <a:ext cx="8582140" cy="5210917"/>
          </a:xfrm>
          <a:prstGeom prst="rect">
            <a:avLst/>
          </a:prstGeom>
        </p:spPr>
      </p:pic>
    </p:spTree>
    <p:extLst>
      <p:ext uri="{BB962C8B-B14F-4D97-AF65-F5344CB8AC3E}">
        <p14:creationId xmlns:p14="http://schemas.microsoft.com/office/powerpoint/2010/main" val="2718899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D Model Aft Solar: Reverse Engineering</a:t>
            </a:r>
            <a:br>
              <a:rPr lang="en-US" dirty="0"/>
            </a:br>
            <a:r>
              <a:rPr lang="en-US" dirty="0"/>
              <a:t> Hill AFB – 416</a:t>
            </a:r>
            <a:r>
              <a:rPr lang="en-US" baseline="30000" dirty="0"/>
              <a:t>th</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000" b="0" i="0" u="none" strike="noStrike" kern="1200" cap="none" spc="0" normalizeH="0" baseline="0" noProof="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a:latin typeface="+mn-lt"/>
                          <a:cs typeface="Calibri"/>
                        </a:rPr>
                        <a:t>MD:</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solidFill>
                            <a:schemeClr val="tx1"/>
                          </a:solidFill>
                          <a:latin typeface="+mn-lt"/>
                          <a:cs typeface="Calibri"/>
                        </a:rPr>
                        <a:t>F-16</a:t>
                      </a:r>
                      <a:endParaRPr sz="1400" b="1">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a:latin typeface="+mn-lt"/>
                          <a:cs typeface="Calibri"/>
                        </a:rPr>
                        <a:t>TMS:</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a:latin typeface="+mn-lt"/>
                          <a:cs typeface="Calibri"/>
                        </a:rPr>
                        <a:t>N</a:t>
                      </a:r>
                      <a:r>
                        <a:rPr lang="en-US" sz="1400" b="1" spc="90">
                          <a:latin typeface="+mn-lt"/>
                          <a:cs typeface="Calibri"/>
                        </a:rPr>
                        <a:t>oun</a:t>
                      </a:r>
                      <a:r>
                        <a:rPr sz="1400" b="1" spc="90">
                          <a:latin typeface="+mn-lt"/>
                          <a:cs typeface="Calibri"/>
                        </a:rPr>
                        <a:t>:</a:t>
                      </a:r>
                      <a:endParaRPr sz="140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a:latin typeface="+mn-lt"/>
                          <a:cs typeface="Calibri"/>
                        </a:rPr>
                        <a:t>D Model Aft Solar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a:latin typeface="+mn-lt"/>
                          <a:cs typeface="Calibri"/>
                        </a:rPr>
                        <a:t>NSN:</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a:latin typeface="+mn-lt"/>
                          <a:cs typeface="Calibri"/>
                        </a:rPr>
                        <a:t>1560-01-497-5078</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a:latin typeface="+mn-lt"/>
                          <a:cs typeface="Calibri"/>
                        </a:rPr>
                        <a:t>P/N:</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latin typeface="+mn-lt"/>
                          <a:cs typeface="Calibri"/>
                        </a:rPr>
                        <a:t>5004270-03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a:latin typeface="+mn-lt"/>
                          <a:cs typeface="Calibri"/>
                        </a:rPr>
                        <a:t>Forecasted </a:t>
                      </a:r>
                      <a:r>
                        <a:rPr sz="1400" b="1" spc="100">
                          <a:latin typeface="+mn-lt"/>
                          <a:cs typeface="Calibri"/>
                        </a:rPr>
                        <a:t>Buy</a:t>
                      </a:r>
                      <a:r>
                        <a:rPr sz="1400" b="1" spc="-30">
                          <a:latin typeface="+mn-lt"/>
                          <a:cs typeface="Calibri"/>
                        </a:rPr>
                        <a:t> </a:t>
                      </a:r>
                      <a:r>
                        <a:rPr sz="1400" b="1" spc="75">
                          <a:latin typeface="+mn-lt"/>
                          <a:cs typeface="Calibri"/>
                        </a:rPr>
                        <a:t>Price:</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$24,310.00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a:latin typeface="+mn-lt"/>
                          <a:cs typeface="Calibri"/>
                        </a:rPr>
                        <a:t>Forecasted </a:t>
                      </a:r>
                      <a:r>
                        <a:rPr sz="1400" b="1" spc="85">
                          <a:latin typeface="+mn-lt"/>
                          <a:cs typeface="Calibri"/>
                        </a:rPr>
                        <a:t>Repair</a:t>
                      </a:r>
                      <a:r>
                        <a:rPr sz="1400" b="1" spc="-10">
                          <a:latin typeface="+mn-lt"/>
                          <a:cs typeface="Calibri"/>
                        </a:rPr>
                        <a:t> </a:t>
                      </a:r>
                      <a:r>
                        <a:rPr sz="1400" b="1" spc="80">
                          <a:latin typeface="+mn-lt"/>
                          <a:cs typeface="Calibri"/>
                        </a:rPr>
                        <a:t>Cost:</a:t>
                      </a:r>
                      <a:endParaRPr sz="140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a:latin typeface="+mn-lt"/>
                          <a:cs typeface="Calibri"/>
                        </a:rPr>
                        <a:t>AAC:</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latin typeface="+mn-lt"/>
                          <a:cs typeface="Calibri"/>
                        </a:rPr>
                        <a:t>D</a:t>
                      </a:r>
                      <a:endParaRPr sz="1400" b="1">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err="1">
                          <a:latin typeface="+mn-lt"/>
                          <a:cs typeface="Calibri"/>
                        </a:rPr>
                        <a:t>Unserv</a:t>
                      </a:r>
                      <a:r>
                        <a:rPr lang="en-US" sz="1400" b="1" spc="80">
                          <a:latin typeface="+mn-lt"/>
                          <a:cs typeface="Calibri"/>
                        </a:rPr>
                        <a:t>. Assets Avail</a:t>
                      </a:r>
                      <a:r>
                        <a:rPr sz="1400" b="1" spc="75">
                          <a:latin typeface="+mn-lt"/>
                          <a:cs typeface="Calibri"/>
                        </a:rPr>
                        <a:t>:</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1750">
                        <a:lnSpc>
                          <a:spcPts val="1480"/>
                        </a:lnSpc>
                      </a:pPr>
                      <a:r>
                        <a:rPr lang="en-US" sz="1400" b="1" dirty="0">
                          <a:solidFill>
                            <a:schemeClr val="tx1"/>
                          </a:solidFill>
                          <a:latin typeface="+mn-lt"/>
                          <a:cs typeface="Calibri"/>
                        </a:rPr>
                        <a:t>No</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a:latin typeface="+mn-lt"/>
                          <a:cs typeface="Calibri"/>
                        </a:rPr>
                        <a:t>QPA/APPL</a:t>
                      </a:r>
                      <a:r>
                        <a:rPr sz="1400" b="1">
                          <a:latin typeface="+mn-lt"/>
                          <a:cs typeface="Calibri"/>
                        </a:rPr>
                        <a:t> </a:t>
                      </a:r>
                      <a:r>
                        <a:rPr sz="1400" b="1" spc="85">
                          <a:latin typeface="+mn-lt"/>
                          <a:cs typeface="Calibri"/>
                        </a:rPr>
                        <a:t>Rate:</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a:latin typeface="+mn-lt"/>
                          <a:cs typeface="Calibri"/>
                        </a:rPr>
                        <a:t>1</a:t>
                      </a:r>
                      <a:endParaRPr sz="1400" b="1">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a:latin typeface="+mn-lt"/>
                          <a:cs typeface="Calibri"/>
                        </a:rPr>
                        <a:t>AMC/AMSC:</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a:latin typeface="+mn-lt"/>
                          <a:cs typeface="Calibri"/>
                        </a:rPr>
                        <a:t>RMC/RMSC:</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a:latin typeface="+mn-lt"/>
                          <a:cs typeface="Calibri"/>
                        </a:rPr>
                        <a:t>Material:</a:t>
                      </a:r>
                      <a:endParaRPr sz="140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a:latin typeface="+mn-lt"/>
                          <a:cs typeface="Calibri"/>
                        </a:rPr>
                        <a:t> Polycarbonate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a:latin typeface="+mn-lt"/>
                          <a:cs typeface="Calibri"/>
                        </a:rPr>
                        <a:t>Dimensions:</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a:solidFill>
                            <a:schemeClr val="tx1"/>
                          </a:solidFill>
                          <a:latin typeface="+mn-lt"/>
                          <a:ea typeface="+mn-ea"/>
                          <a:cs typeface="Calibri"/>
                        </a:rPr>
                        <a:t>71”L X 33”W X 23”H, 52 LBS </a:t>
                      </a:r>
                      <a:endParaRPr lang="pl-PL" sz="1400" b="1">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a:latin typeface="+mn-lt"/>
                          <a:cs typeface="Calibri"/>
                        </a:rPr>
                        <a:t>Drawings</a:t>
                      </a:r>
                      <a:r>
                        <a:rPr lang="en-US" sz="1400" b="1" spc="100" baseline="0">
                          <a:latin typeface="+mn-lt"/>
                          <a:cs typeface="Calibri"/>
                        </a:rPr>
                        <a:t> Releasable</a:t>
                      </a:r>
                      <a:r>
                        <a:rPr sz="1400" b="1" spc="75">
                          <a:latin typeface="+mn-lt"/>
                          <a:cs typeface="Calibri"/>
                        </a:rPr>
                        <a:t>:</a:t>
                      </a:r>
                      <a:endParaRPr sz="140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a:latin typeface="+mn-lt"/>
                          <a:cs typeface="Calibri"/>
                        </a:rPr>
                        <a:t>No</a:t>
                      </a:r>
                      <a:endParaRPr sz="1400" b="1">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a:latin typeface="+mn-lt"/>
                          <a:cs typeface="Calibri"/>
                        </a:rPr>
                        <a:t>Drawing #</a:t>
                      </a:r>
                      <a:r>
                        <a:rPr sz="1400" b="1" spc="85">
                          <a:latin typeface="+mn-lt"/>
                          <a:cs typeface="Calibri"/>
                        </a:rPr>
                        <a:t>:</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a:latin typeface="+mn-lt"/>
                          <a:cs typeface="Calibri"/>
                        </a:rPr>
                        <a:t>Drawing Cage Code</a:t>
                      </a:r>
                      <a:r>
                        <a:rPr lang="en-US" sz="1400" b="1" spc="85">
                          <a:latin typeface="+mn-lt"/>
                          <a:cs typeface="Calibri"/>
                        </a:rPr>
                        <a:t>:</a:t>
                      </a:r>
                      <a:endParaRPr lang="en-US"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a:latin typeface="+mn-lt"/>
                          <a:cs typeface="Calibri"/>
                        </a:rPr>
                        <a:t>Not Available</a:t>
                      </a:r>
                      <a:endParaRPr sz="1400" b="1">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a:latin typeface="+mn-lt"/>
                          <a:cs typeface="Calibri"/>
                        </a:rPr>
                        <a:t>T.O.</a:t>
                      </a:r>
                      <a:r>
                        <a:rPr lang="en-US" sz="1400" b="1" spc="85" baseline="0">
                          <a:latin typeface="+mn-lt"/>
                          <a:cs typeface="Calibri"/>
                        </a:rPr>
                        <a:t> Releasable</a:t>
                      </a:r>
                      <a:r>
                        <a:rPr sz="1400" b="1" spc="80">
                          <a:latin typeface="+mn-lt"/>
                          <a:cs typeface="Calibri"/>
                        </a:rPr>
                        <a:t>:</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a:latin typeface="+mn-lt"/>
                          <a:cs typeface="Calibri"/>
                        </a:rPr>
                        <a:t>T.O.</a:t>
                      </a:r>
                      <a:r>
                        <a:rPr lang="en-US" sz="1400" b="1" spc="95" baseline="0">
                          <a:latin typeface="+mn-lt"/>
                          <a:cs typeface="Calibri"/>
                        </a:rPr>
                        <a:t> #</a:t>
                      </a:r>
                      <a:r>
                        <a:rPr lang="en-US" sz="1400" b="1" spc="95">
                          <a:latin typeface="+mn-lt"/>
                          <a:cs typeface="Calibri"/>
                        </a:rPr>
                        <a:t>:</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latin typeface="+mn-lt"/>
                          <a:cs typeface="Calibri"/>
                        </a:rPr>
                        <a:t>Not Available </a:t>
                      </a:r>
                      <a:endParaRPr sz="1400" b="1">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a:latin typeface="+mn-lt"/>
                          <a:cs typeface="Calibri"/>
                        </a:rPr>
                        <a:t>Budget</a:t>
                      </a:r>
                      <a:r>
                        <a:rPr lang="en-US" sz="1400" b="1" spc="80" baseline="0">
                          <a:latin typeface="+mn-lt"/>
                          <a:cs typeface="Calibri"/>
                        </a:rPr>
                        <a:t> Code</a:t>
                      </a:r>
                      <a:r>
                        <a:rPr sz="1400" b="1" spc="75">
                          <a:latin typeface="+mn-lt"/>
                          <a:cs typeface="Calibri"/>
                        </a:rPr>
                        <a:t>:</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a:latin typeface="+mn-lt"/>
                          <a:cs typeface="Calibri"/>
                        </a:rPr>
                        <a:t>Next</a:t>
                      </a:r>
                      <a:r>
                        <a:rPr lang="en-US" sz="1400" b="1" spc="95" baseline="0">
                          <a:latin typeface="+mn-lt"/>
                          <a:cs typeface="Calibri"/>
                        </a:rPr>
                        <a:t> Higher </a:t>
                      </a:r>
                      <a:r>
                        <a:rPr lang="en-US" sz="1400" b="1" spc="95" baseline="0" err="1">
                          <a:latin typeface="+mn-lt"/>
                          <a:cs typeface="Calibri"/>
                        </a:rPr>
                        <a:t>Asmbly</a:t>
                      </a:r>
                      <a:r>
                        <a:rPr sz="1400" b="1" spc="85">
                          <a:latin typeface="+mn-lt"/>
                          <a:cs typeface="Calibri"/>
                        </a:rPr>
                        <a:t>:</a:t>
                      </a:r>
                      <a:endParaRPr sz="140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endParaRPr lang="fr-FR" sz="1400" b="1">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Calibri"/>
                <a:ea typeface="+mn-ea"/>
                <a:cs typeface="+mn-cs"/>
              </a:rPr>
              <a:t>Complete Technical Data Package, Prototype, 3D Modeling Data, Specification Control Drawing Testing and Evaluation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Calibri"/>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Interested vendors should submit a White Paper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600" b="1"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hlinkClick r:id="rId3"/>
              </a:rPr>
              <a:t>429SCMS.SASPO.Workflow@us.af.mil</a:t>
            </a:r>
            <a:endParaRPr kumimoji="0" lang="en-US" sz="1600" b="1"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RSVP for Technical D</a:t>
            </a:r>
            <a:r>
              <a:rPr kumimoji="0" lang="en-US" sz="16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rPr>
              <a:t>iscussion</a:t>
            </a:r>
            <a:endPar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 name="object 12">
            <a:extLst>
              <a:ext uri="{FF2B5EF4-FFF2-40B4-BE49-F238E27FC236}">
                <a16:creationId xmlns:a16="http://schemas.microsoft.com/office/drawing/2014/main" id="{6976119C-3C07-401B-21A2-9570F3B06DED}"/>
              </a:ext>
            </a:extLst>
          </p:cNvPr>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a:latin typeface="+mn-lt"/>
                          <a:cs typeface="Calibri"/>
                        </a:rPr>
                        <a:t>Out</a:t>
                      </a:r>
                      <a:r>
                        <a:rPr sz="1200" b="1" spc="-20">
                          <a:latin typeface="+mn-lt"/>
                          <a:cs typeface="Calibri"/>
                        </a:rPr>
                        <a:t> </a:t>
                      </a:r>
                      <a:r>
                        <a:rPr sz="1200" b="1" spc="85">
                          <a:latin typeface="+mn-lt"/>
                          <a:cs typeface="Calibri"/>
                        </a:rPr>
                        <a:t>Year</a:t>
                      </a:r>
                      <a:r>
                        <a:rPr sz="1200" b="1" spc="20">
                          <a:latin typeface="+mn-lt"/>
                          <a:cs typeface="Calibri"/>
                        </a:rPr>
                        <a:t> </a:t>
                      </a:r>
                      <a:r>
                        <a:rPr sz="1200" b="1" spc="100">
                          <a:latin typeface="+mn-lt"/>
                          <a:cs typeface="Calibri"/>
                        </a:rPr>
                        <a:t>Requirements</a:t>
                      </a:r>
                      <a:r>
                        <a:rPr sz="1200" spc="100">
                          <a:latin typeface="+mn-lt"/>
                          <a:cs typeface="Calibri"/>
                        </a:rPr>
                        <a:t>:</a:t>
                      </a:r>
                      <a:r>
                        <a:rPr sz="1200" spc="-25">
                          <a:latin typeface="+mn-lt"/>
                          <a:cs typeface="Calibri"/>
                        </a:rPr>
                        <a:t> </a:t>
                      </a:r>
                      <a:r>
                        <a:rPr sz="1200" b="1" spc="110">
                          <a:latin typeface="+mn-lt"/>
                          <a:cs typeface="Calibri"/>
                        </a:rPr>
                        <a:t>BUY</a:t>
                      </a:r>
                      <a:endParaRPr sz="120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a:latin typeface="+mn-lt"/>
                          <a:cs typeface="Calibri"/>
                        </a:rPr>
                        <a:t>FY2</a:t>
                      </a:r>
                      <a:r>
                        <a:rPr lang="en-US" sz="1200" b="1" spc="75">
                          <a:latin typeface="+mn-lt"/>
                          <a:cs typeface="Calibri"/>
                        </a:rPr>
                        <a:t>5</a:t>
                      </a:r>
                      <a:r>
                        <a:rPr sz="1200" b="1" spc="75">
                          <a:latin typeface="+mn-lt"/>
                          <a:cs typeface="Calibri"/>
                        </a:rPr>
                        <a:t>:</a:t>
                      </a:r>
                      <a:endParaRPr sz="120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a:latin typeface="+mn-lt"/>
                          <a:cs typeface="Calibri"/>
                        </a:rPr>
                        <a:t>18</a:t>
                      </a:r>
                      <a:endParaRPr sz="1200" b="1">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a:latin typeface="+mn-lt"/>
                          <a:cs typeface="Calibri"/>
                        </a:rPr>
                        <a:t>FY2</a:t>
                      </a:r>
                      <a:r>
                        <a:rPr lang="en-US" sz="1200" b="1" spc="75">
                          <a:latin typeface="+mn-lt"/>
                          <a:cs typeface="Calibri"/>
                        </a:rPr>
                        <a:t>6</a:t>
                      </a:r>
                      <a:r>
                        <a:rPr sz="1200" b="1" spc="75">
                          <a:latin typeface="+mn-lt"/>
                          <a:cs typeface="Calibri"/>
                        </a:rPr>
                        <a:t>:</a:t>
                      </a:r>
                      <a:endParaRPr sz="120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a:latin typeface="+mn-lt"/>
                          <a:cs typeface="Calibri"/>
                        </a:rPr>
                        <a:t>31</a:t>
                      </a:r>
                      <a:endParaRPr sz="1200" b="1">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a:latin typeface="+mn-lt"/>
                          <a:cs typeface="Calibri"/>
                        </a:rPr>
                        <a:t>FY2</a:t>
                      </a:r>
                      <a:r>
                        <a:rPr lang="en-US" sz="1200" b="1" spc="75">
                          <a:latin typeface="+mn-lt"/>
                          <a:cs typeface="Calibri"/>
                        </a:rPr>
                        <a:t>7</a:t>
                      </a:r>
                      <a:r>
                        <a:rPr sz="1200" b="1" spc="75">
                          <a:latin typeface="+mn-lt"/>
                          <a:cs typeface="Calibri"/>
                        </a:rPr>
                        <a:t>:</a:t>
                      </a:r>
                      <a:endParaRPr sz="120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a:latin typeface="+mn-lt"/>
                          <a:cs typeface="Calibri"/>
                        </a:rPr>
                        <a:t>32</a:t>
                      </a:r>
                      <a:endParaRPr sz="1200" b="1">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a:latin typeface="+mn-lt"/>
                          <a:cs typeface="Calibri"/>
                        </a:rPr>
                        <a:t>FY2</a:t>
                      </a:r>
                      <a:r>
                        <a:rPr lang="en-US" sz="1200" b="1" spc="75">
                          <a:latin typeface="+mn-lt"/>
                          <a:cs typeface="Calibri"/>
                        </a:rPr>
                        <a:t>8</a:t>
                      </a:r>
                      <a:r>
                        <a:rPr sz="1200" b="1" spc="75">
                          <a:latin typeface="+mn-lt"/>
                          <a:cs typeface="Calibri"/>
                        </a:rPr>
                        <a:t>:</a:t>
                      </a:r>
                      <a:endParaRPr sz="120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a:latin typeface="+mn-lt"/>
                          <a:cs typeface="Calibri"/>
                        </a:rPr>
                        <a:t>32</a:t>
                      </a:r>
                      <a:endParaRPr sz="1200" b="1">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a:latin typeface="+mn-lt"/>
                          <a:cs typeface="Calibri"/>
                        </a:rPr>
                        <a:t>FY2</a:t>
                      </a:r>
                      <a:r>
                        <a:rPr lang="en-US" sz="1200" b="1" spc="75">
                          <a:latin typeface="+mn-lt"/>
                          <a:cs typeface="Calibri"/>
                        </a:rPr>
                        <a:t>9</a:t>
                      </a:r>
                      <a:r>
                        <a:rPr sz="1200" b="1" spc="75">
                          <a:latin typeface="+mn-lt"/>
                          <a:cs typeface="Calibri"/>
                        </a:rPr>
                        <a:t>:</a:t>
                      </a:r>
                      <a:endParaRPr sz="120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a:latin typeface="+mn-lt"/>
                          <a:cs typeface="Calibri"/>
                        </a:rPr>
                        <a:t>32</a:t>
                      </a:r>
                      <a:endParaRPr sz="1200" b="1">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a:latin typeface="+mn-lt"/>
                          <a:cs typeface="Calibri"/>
                        </a:rPr>
                        <a:t>Out</a:t>
                      </a:r>
                      <a:r>
                        <a:rPr sz="1200" b="1" spc="-15">
                          <a:latin typeface="+mn-lt"/>
                          <a:cs typeface="Calibri"/>
                        </a:rPr>
                        <a:t> </a:t>
                      </a:r>
                      <a:r>
                        <a:rPr sz="1200" b="1" spc="85">
                          <a:latin typeface="+mn-lt"/>
                          <a:cs typeface="Calibri"/>
                        </a:rPr>
                        <a:t>Year</a:t>
                      </a:r>
                      <a:r>
                        <a:rPr sz="1200" b="1" spc="25">
                          <a:latin typeface="+mn-lt"/>
                          <a:cs typeface="Calibri"/>
                        </a:rPr>
                        <a:t> </a:t>
                      </a:r>
                      <a:r>
                        <a:rPr sz="1200" b="1" spc="100">
                          <a:latin typeface="+mn-lt"/>
                          <a:cs typeface="Calibri"/>
                        </a:rPr>
                        <a:t>Requirements</a:t>
                      </a:r>
                      <a:r>
                        <a:rPr sz="1200" spc="100">
                          <a:latin typeface="+mn-lt"/>
                          <a:cs typeface="Calibri"/>
                        </a:rPr>
                        <a:t>:</a:t>
                      </a:r>
                      <a:r>
                        <a:rPr sz="1200" spc="-15">
                          <a:latin typeface="+mn-lt"/>
                          <a:cs typeface="Calibri"/>
                        </a:rPr>
                        <a:t> </a:t>
                      </a:r>
                      <a:r>
                        <a:rPr sz="1200" b="1" spc="100">
                          <a:latin typeface="+mn-lt"/>
                          <a:cs typeface="Calibri"/>
                        </a:rPr>
                        <a:t>REPAIR</a:t>
                      </a:r>
                      <a:endParaRPr sz="120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a:latin typeface="+mn-lt"/>
                          <a:cs typeface="Calibri"/>
                        </a:rPr>
                        <a:t>FY2</a:t>
                      </a:r>
                      <a:r>
                        <a:rPr lang="en-US" sz="1200" b="1" spc="85">
                          <a:latin typeface="+mn-lt"/>
                          <a:cs typeface="Calibri"/>
                        </a:rPr>
                        <a:t>5:</a:t>
                      </a:r>
                      <a:endParaRPr sz="120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a:latin typeface="+mn-lt"/>
                          <a:cs typeface="Calibri"/>
                        </a:rPr>
                        <a:t>0</a:t>
                      </a:r>
                      <a:endParaRPr sz="1200" b="1">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a:latin typeface="+mn-lt"/>
                          <a:cs typeface="Calibri"/>
                        </a:rPr>
                        <a:t>FY2</a:t>
                      </a:r>
                      <a:r>
                        <a:rPr lang="en-US" sz="1200" b="1" spc="75">
                          <a:latin typeface="+mn-lt"/>
                          <a:cs typeface="Calibri"/>
                        </a:rPr>
                        <a:t>6</a:t>
                      </a:r>
                      <a:r>
                        <a:rPr sz="1200" b="1" spc="75">
                          <a:latin typeface="+mn-lt"/>
                          <a:cs typeface="Calibri"/>
                        </a:rPr>
                        <a:t>:</a:t>
                      </a:r>
                      <a:endParaRPr sz="120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a:latin typeface="+mn-lt"/>
                          <a:cs typeface="Calibri"/>
                        </a:rPr>
                        <a:t>0</a:t>
                      </a:r>
                      <a:endParaRPr sz="1200" b="1">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a:latin typeface="+mn-lt"/>
                          <a:cs typeface="Calibri"/>
                        </a:rPr>
                        <a:t>FY2</a:t>
                      </a:r>
                      <a:r>
                        <a:rPr lang="en-US" sz="1200" b="1" spc="85">
                          <a:latin typeface="+mn-lt"/>
                          <a:cs typeface="Calibri"/>
                        </a:rPr>
                        <a:t>7:</a:t>
                      </a:r>
                      <a:endParaRPr sz="120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a:latin typeface="+mn-lt"/>
                          <a:cs typeface="Calibri"/>
                        </a:rPr>
                        <a:t>0</a:t>
                      </a:r>
                      <a:endParaRPr sz="1200" b="1">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a:latin typeface="+mn-lt"/>
                          <a:cs typeface="Calibri"/>
                        </a:rPr>
                        <a:t>FY2</a:t>
                      </a:r>
                      <a:r>
                        <a:rPr lang="en-US" sz="1200" b="1" spc="75">
                          <a:latin typeface="+mn-lt"/>
                          <a:cs typeface="Calibri"/>
                        </a:rPr>
                        <a:t>8</a:t>
                      </a:r>
                      <a:r>
                        <a:rPr sz="1200" b="1" spc="75">
                          <a:latin typeface="+mn-lt"/>
                          <a:cs typeface="Calibri"/>
                        </a:rPr>
                        <a:t>:</a:t>
                      </a:r>
                      <a:endParaRPr sz="120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a:latin typeface="+mn-lt"/>
                          <a:cs typeface="Calibri"/>
                        </a:rPr>
                        <a:t>0</a:t>
                      </a:r>
                      <a:endParaRPr sz="1200" b="1">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a:latin typeface="+mn-lt"/>
                          <a:cs typeface="Calibri"/>
                        </a:rPr>
                        <a:t>FY2</a:t>
                      </a:r>
                      <a:r>
                        <a:rPr lang="en-US" sz="1200" b="1" spc="75">
                          <a:latin typeface="+mn-lt"/>
                          <a:cs typeface="Calibri"/>
                        </a:rPr>
                        <a:t>9</a:t>
                      </a:r>
                      <a:r>
                        <a:rPr sz="1200" b="1" spc="75">
                          <a:latin typeface="+mn-lt"/>
                          <a:cs typeface="Calibri"/>
                        </a:rPr>
                        <a:t>:</a:t>
                      </a:r>
                      <a:endParaRPr sz="120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a:latin typeface="+mn-lt"/>
                          <a:cs typeface="Calibri"/>
                        </a:rPr>
                        <a:t>0</a:t>
                      </a:r>
                      <a:endParaRPr sz="1200" b="1">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a:latin typeface="+mn-lt"/>
                          <a:cs typeface="Calibri"/>
                        </a:rPr>
                        <a:t>EDL:</a:t>
                      </a:r>
                      <a:endParaRPr sz="120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a:latin typeface="+mn-lt"/>
                          <a:cs typeface="Calibri"/>
                        </a:rPr>
                        <a:t>Not Available</a:t>
                      </a:r>
                      <a:endParaRPr sz="1200" b="1">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a:latin typeface="+mn-lt"/>
                          <a:cs typeface="Calibri"/>
                        </a:rPr>
                        <a:t>RDL:</a:t>
                      </a:r>
                      <a:endParaRPr sz="120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a:latin typeface="+mn-lt"/>
                          <a:cs typeface="Calibri"/>
                        </a:rPr>
                        <a:t>Not Available</a:t>
                      </a:r>
                      <a:endParaRPr sz="1200" b="1">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a:latin typeface="+mn-lt"/>
                          <a:cs typeface="Calibri"/>
                        </a:rPr>
                        <a:t>Tin</a:t>
                      </a:r>
                      <a:r>
                        <a:rPr sz="1200" b="1" spc="25">
                          <a:latin typeface="+mn-lt"/>
                          <a:cs typeface="Calibri"/>
                        </a:rPr>
                        <a:t>k</a:t>
                      </a:r>
                      <a:r>
                        <a:rPr sz="1200" b="1" spc="-5">
                          <a:latin typeface="+mn-lt"/>
                          <a:cs typeface="Calibri"/>
                        </a:rPr>
                        <a:t>e</a:t>
                      </a:r>
                      <a:r>
                        <a:rPr sz="1200" b="1">
                          <a:latin typeface="+mn-lt"/>
                          <a:cs typeface="Calibri"/>
                        </a:rPr>
                        <a:t>r</a:t>
                      </a:r>
                      <a:endParaRPr sz="120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a:latin typeface="+mn-lt"/>
                          <a:cs typeface="Calibri"/>
                        </a:rPr>
                        <a:t>Robins</a:t>
                      </a:r>
                      <a:endParaRPr sz="120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a:solidFill>
                            <a:schemeClr val="tx1"/>
                          </a:solidFill>
                          <a:latin typeface="+mn-lt"/>
                          <a:cs typeface="Calibri"/>
                        </a:rPr>
                        <a:t>------</a:t>
                      </a:r>
                      <a:endParaRPr sz="120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a:latin typeface="+mn-lt"/>
                          <a:cs typeface="Calibri"/>
                        </a:rPr>
                        <a:t>Hill</a:t>
                      </a:r>
                      <a:endParaRPr sz="120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a:solidFill>
                            <a:schemeClr val="tx1"/>
                          </a:solidFill>
                          <a:latin typeface="+mn-lt"/>
                          <a:cs typeface="Calibri"/>
                        </a:rPr>
                        <a:t>12/6/2024</a:t>
                      </a:r>
                      <a:endParaRPr lang="en-US" sz="120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a:latin typeface="+mn-lt"/>
                          <a:cs typeface="Calibri"/>
                        </a:rPr>
                        <a:t>Virtual</a:t>
                      </a:r>
                      <a:endParaRPr sz="120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a:solidFill>
                            <a:schemeClr val="tx1"/>
                          </a:solidFill>
                          <a:latin typeface="+mn-lt"/>
                          <a:cs typeface="Calibri"/>
                        </a:rPr>
                        <a:t>------</a:t>
                      </a:r>
                      <a:endParaRPr lang="en-US" sz="120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349555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Air Seal #3 Bearing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1985321202"/>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Air Seal #3 Bering</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2840-01-381-6850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4080811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$3,401.06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$2,549.67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1</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4192293671"/>
              </p:ext>
            </p:extLst>
          </p:nvPr>
        </p:nvGraphicFramePr>
        <p:xfrm>
          <a:off x="6273209" y="1330864"/>
          <a:ext cx="5357421" cy="2530007"/>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V</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Titanium</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2.545” L x 7.181” Dia</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a:latin typeface="+mn-lt"/>
                          <a:cs typeface="Calibri"/>
                        </a:rPr>
                        <a:t>Yes</a:t>
                      </a:r>
                      <a:endParaRPr lang="en-US"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2J-F100-54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665967418"/>
              </p:ext>
            </p:extLst>
          </p:nvPr>
        </p:nvGraphicFramePr>
        <p:xfrm>
          <a:off x="549662" y="4067503"/>
          <a:ext cx="5410273" cy="2271931"/>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12318">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600" b="1" i="0" u="none" strike="noStrike" kern="1200" cap="none" spc="0" normalizeH="0" baseline="0" noProof="0" dirty="0">
              <a:ln>
                <a:noFill/>
              </a:ln>
              <a:solidFill>
                <a:prstClr val="black"/>
              </a:solidFill>
              <a:effectLst/>
              <a:uLnTx/>
              <a:uFillTx/>
              <a:ea typeface="+mn-ea"/>
              <a:cs typeface="+mn-cs"/>
            </a:endParaRPr>
          </a:p>
          <a:p>
            <a:pPr marL="285750" indent="-285750" fontAlgn="base">
              <a:spcBef>
                <a:spcPct val="0"/>
              </a:spcBef>
              <a:spcAft>
                <a:spcPct val="0"/>
              </a:spcAft>
              <a:buFont typeface="Arial" panose="020B0604020202020204" pitchFamily="34" charset="0"/>
              <a:buChar char="•"/>
              <a:defRPr/>
            </a:pPr>
            <a:r>
              <a:rPr lang="en-US" sz="1600" dirty="0">
                <a:effectLst/>
                <a:ea typeface="Calibri" panose="020F0502020204030204" pitchFamily="34" charset="0"/>
                <a:cs typeface="Times New Roman" panose="02020603050405020304" pitchFamily="18" charset="0"/>
              </a:rPr>
              <a:t>Market Research for #3 bearing air seal repair facility within the continental U.S. </a:t>
            </a:r>
          </a:p>
          <a:p>
            <a:pPr marL="285750" indent="-285750" fontAlgn="base">
              <a:spcBef>
                <a:spcPct val="0"/>
              </a:spcBef>
              <a:spcAft>
                <a:spcPct val="0"/>
              </a:spcAft>
              <a:buFont typeface="Arial" panose="020B0604020202020204" pitchFamily="34" charset="0"/>
              <a:buChar char="•"/>
              <a:defRPr/>
            </a:pPr>
            <a:endParaRPr lang="en-US" sz="1600" dirty="0">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600" dirty="0">
                <a:effectLst/>
                <a:ea typeface="Calibri" panose="020F0502020204030204" pitchFamily="34" charset="0"/>
                <a:cs typeface="Times New Roman" panose="02020603050405020304" pitchFamily="18" charset="0"/>
              </a:rPr>
              <a:t>If interested, please submit capabilities statement to our workflow at </a:t>
            </a:r>
            <a:r>
              <a:rPr lang="en-US" sz="1600" dirty="0">
                <a:effectLst/>
                <a:ea typeface="Calibri" panose="020F0502020204030204" pitchFamily="34" charset="0"/>
                <a:cs typeface="Times New Roman" panose="02020603050405020304" pitchFamily="18" charset="0"/>
                <a:hlinkClick r:id="rId3"/>
              </a:rPr>
              <a:t>429SCMS.SASPO.Workflow@us.af.mil</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27166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7th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665529561"/>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7th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2840-01-368-3960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4083877-01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$6,802.29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$3,062.87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V</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7</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3605211293"/>
              </p:ext>
            </p:extLst>
          </p:nvPr>
        </p:nvGraphicFramePr>
        <p:xfrm>
          <a:off x="6273209" y="1330864"/>
          <a:ext cx="5357421" cy="2530007"/>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V</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3.341” L x 24.405” D</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2J-F100-54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298854358"/>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Market Research for 10-12</a:t>
            </a:r>
            <a:r>
              <a:rPr kumimoji="0" lang="en-US" sz="1400" b="0" i="0" u="none" strike="noStrike" kern="1200" cap="none" spc="0" normalizeH="0" baseline="30000" noProof="0" dirty="0">
                <a:ln>
                  <a:noFill/>
                </a:ln>
                <a:solidFill>
                  <a:prstClr val="black"/>
                </a:solidFill>
                <a:effectLst/>
                <a:uLnTx/>
                <a:uFillTx/>
                <a:ea typeface="Calibri" panose="020F0502020204030204" pitchFamily="34" charset="0"/>
                <a:cs typeface="Times New Roman" panose="02020603050405020304" pitchFamily="18" charset="0"/>
              </a:rPr>
              <a:t>th</a:t>
            </a: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Stg Stator Repair facility within the continental U.S.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If interested, please submit capabilities statement to our workflow at </a:t>
            </a: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hlinkClick r:id="rId3"/>
              </a:rPr>
              <a:t>429SCMS.SASPO.Workflow@us.af.mil</a:t>
            </a:r>
            <a:endPar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Interested vendors must be able to obtain a licensing agreement from the OEM</a:t>
            </a:r>
          </a:p>
        </p:txBody>
      </p:sp>
    </p:spTree>
    <p:extLst>
      <p:ext uri="{BB962C8B-B14F-4D97-AF65-F5344CB8AC3E}">
        <p14:creationId xmlns:p14="http://schemas.microsoft.com/office/powerpoint/2010/main" val="21501999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7</a:t>
            </a:r>
            <a:r>
              <a:rPr lang="en-US" baseline="30000" dirty="0"/>
              <a:t>th</a:t>
            </a:r>
            <a:r>
              <a:rPr lang="en-US" dirty="0"/>
              <a:t>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776727841"/>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7th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2840-01-368-6493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4083877-02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$8,223.35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$3,042.59</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V</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1</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1825163943"/>
              </p:ext>
            </p:extLst>
          </p:nvPr>
        </p:nvGraphicFramePr>
        <p:xfrm>
          <a:off x="6273209" y="1330864"/>
          <a:ext cx="5357421" cy="2652633"/>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00122">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D</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0122">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2954">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430663">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3.</a:t>
                      </a:r>
                    </a:p>
                    <a:p>
                      <a:pPr marL="33020">
                        <a:lnSpc>
                          <a:spcPct val="100000"/>
                        </a:lnSpc>
                        <a:spcBef>
                          <a:spcPts val="755"/>
                        </a:spcBef>
                      </a:pPr>
                      <a:r>
                        <a:rPr lang="en-US" sz="1400" b="1" dirty="0">
                          <a:solidFill>
                            <a:schemeClr val="tx1"/>
                          </a:solidFill>
                          <a:latin typeface="+mn-lt"/>
                          <a:ea typeface="+mn-ea"/>
                          <a:cs typeface="Calibri"/>
                        </a:rPr>
                        <a:t>3.14”L x 24.405”D</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00122">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00122">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00122">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00122">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00122">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2J-F100-54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00122">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00122">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124785103"/>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200" b="1" spc="75" dirty="0">
                          <a:latin typeface="+mn-lt"/>
                          <a:cs typeface="Calibri"/>
                        </a:rPr>
                        <a:t>FY 28:</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 </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Market Research for 7</a:t>
            </a:r>
            <a:r>
              <a:rPr kumimoji="0" lang="en-US" sz="1400" b="0" i="0" u="none" strike="noStrike" kern="1200" cap="none" spc="0" normalizeH="0" baseline="30000" noProof="0" dirty="0">
                <a:ln>
                  <a:noFill/>
                </a:ln>
                <a:solidFill>
                  <a:prstClr val="black"/>
                </a:solidFill>
                <a:effectLst/>
                <a:uLnTx/>
                <a:uFillTx/>
                <a:ea typeface="Calibri" panose="020F0502020204030204" pitchFamily="34" charset="0"/>
                <a:cs typeface="Times New Roman" panose="02020603050405020304" pitchFamily="18" charset="0"/>
              </a:rPr>
              <a:t>th</a:t>
            </a: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Stg Stator Repair facility within the continental U.S.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If interested, please submit capabilities statement to our workflow at </a:t>
            </a: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hlinkClick r:id="rId3"/>
              </a:rPr>
              <a:t>429SCMS.SASPO.Workflow@us.af.mil</a:t>
            </a:r>
            <a:endPar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Interested vendors must be able to obtain a licensing agreement from the OEM</a:t>
            </a:r>
          </a:p>
        </p:txBody>
      </p:sp>
    </p:spTree>
    <p:extLst>
      <p:ext uri="{BB962C8B-B14F-4D97-AF65-F5344CB8AC3E}">
        <p14:creationId xmlns:p14="http://schemas.microsoft.com/office/powerpoint/2010/main" val="42178944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7</a:t>
            </a:r>
            <a:r>
              <a:rPr lang="en-US" baseline="30000" dirty="0"/>
              <a:t>th</a:t>
            </a:r>
            <a:r>
              <a:rPr lang="en-US" dirty="0"/>
              <a:t>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239594081"/>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7th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2840-01-619-5781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4089077-02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$8,223.35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$3,042.59</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1</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3443871551"/>
              </p:ext>
            </p:extLst>
          </p:nvPr>
        </p:nvGraphicFramePr>
        <p:xfrm>
          <a:off x="6273209" y="1330864"/>
          <a:ext cx="5356033" cy="2627982"/>
        </p:xfrm>
        <a:graphic>
          <a:graphicData uri="http://schemas.openxmlformats.org/drawingml/2006/table">
            <a:tbl>
              <a:tblPr firstRow="1" bandRow="1">
                <a:tableStyleId>{2D5ABB26-0587-4C30-8999-92F81FD0307C}</a:tableStyleId>
              </a:tblPr>
              <a:tblGrid>
                <a:gridCol w="1861639">
                  <a:extLst>
                    <a:ext uri="{9D8B030D-6E8A-4147-A177-3AD203B41FA5}">
                      <a16:colId xmlns:a16="http://schemas.microsoft.com/office/drawing/2014/main" val="20000"/>
                    </a:ext>
                  </a:extLst>
                </a:gridCol>
                <a:gridCol w="1747197">
                  <a:extLst>
                    <a:ext uri="{9D8B030D-6E8A-4147-A177-3AD203B41FA5}">
                      <a16:colId xmlns:a16="http://schemas.microsoft.com/office/drawing/2014/main" val="20001"/>
                    </a:ext>
                  </a:extLst>
                </a:gridCol>
                <a:gridCol w="1747197">
                  <a:extLst>
                    <a:ext uri="{9D8B030D-6E8A-4147-A177-3AD203B41FA5}">
                      <a16:colId xmlns:a16="http://schemas.microsoft.com/office/drawing/2014/main" val="708557264"/>
                    </a:ext>
                  </a:extLst>
                </a:gridCol>
              </a:tblGrid>
              <a:tr h="197383">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7383">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944">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459324">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3.</a:t>
                      </a:r>
                    </a:p>
                    <a:p>
                      <a:pPr marL="33020">
                        <a:lnSpc>
                          <a:spcPct val="100000"/>
                        </a:lnSpc>
                        <a:spcBef>
                          <a:spcPts val="755"/>
                        </a:spcBef>
                      </a:pPr>
                      <a:r>
                        <a:rPr lang="en-US" sz="1400" b="1" dirty="0">
                          <a:solidFill>
                            <a:schemeClr val="tx1"/>
                          </a:solidFill>
                          <a:latin typeface="+mn-lt"/>
                          <a:ea typeface="+mn-ea"/>
                          <a:cs typeface="Calibri"/>
                        </a:rPr>
                        <a:t>314”L x 24.405”D</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197383">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197383">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197383">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197383">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197383">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2J-F100-54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197383">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197383">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24072458"/>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200" b="1" spc="75" dirty="0">
                          <a:latin typeface="+mn-lt"/>
                          <a:cs typeface="Calibri"/>
                        </a:rPr>
                        <a:t>FY 28:</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Market Research for 7</a:t>
            </a:r>
            <a:r>
              <a:rPr lang="en-US" sz="1400" baseline="30000" dirty="0">
                <a:effectLst/>
                <a:ea typeface="Calibri" panose="020F0502020204030204" pitchFamily="34" charset="0"/>
                <a:cs typeface="Times New Roman" panose="02020603050405020304" pitchFamily="18" charset="0"/>
              </a:rPr>
              <a:t>th</a:t>
            </a:r>
            <a:r>
              <a:rPr lang="en-US" sz="1400" dirty="0">
                <a:effectLst/>
                <a:ea typeface="Calibri" panose="020F0502020204030204" pitchFamily="34" charset="0"/>
                <a:cs typeface="Times New Roman" panose="02020603050405020304" pitchFamily="18" charset="0"/>
              </a:rPr>
              <a:t> Stg Stator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If interested, please submit capabilities statement to our workflow at </a:t>
            </a:r>
            <a:r>
              <a:rPr lang="en-US" sz="1400" dirty="0">
                <a:effectLst/>
                <a:ea typeface="Calibri" panose="020F0502020204030204" pitchFamily="34" charset="0"/>
                <a:cs typeface="Times New Roman" panose="02020603050405020304" pitchFamily="18" charset="0"/>
                <a:hlinkClick r:id="rId3"/>
              </a:rPr>
              <a:t>429SCMS.SASPO.Workflow@us.af.mil</a:t>
            </a: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11015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7th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1137113787"/>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7th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2840-01-619-3223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4089077-01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$6,802.29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$3,062.07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7</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70223580"/>
              </p:ext>
            </p:extLst>
          </p:nvPr>
        </p:nvGraphicFramePr>
        <p:xfrm>
          <a:off x="6273209" y="1330864"/>
          <a:ext cx="5357421" cy="2530007"/>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3.341” L x 24.405” D</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2J-F100-54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992224952"/>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Market Research for 10-12</a:t>
            </a:r>
            <a:r>
              <a:rPr kumimoji="0" lang="en-US" sz="1400" b="0" i="0" u="none" strike="noStrike" kern="1200" cap="none" spc="0" normalizeH="0" baseline="30000" noProof="0" dirty="0">
                <a:ln>
                  <a:noFill/>
                </a:ln>
                <a:solidFill>
                  <a:prstClr val="black"/>
                </a:solidFill>
                <a:effectLst/>
                <a:uLnTx/>
                <a:uFillTx/>
                <a:ea typeface="Calibri" panose="020F0502020204030204" pitchFamily="34" charset="0"/>
                <a:cs typeface="Times New Roman" panose="02020603050405020304" pitchFamily="18" charset="0"/>
              </a:rPr>
              <a:t>th</a:t>
            </a: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Stg Stator Repair facility within the continental U.S.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If interested, please submit capabilities statement to our workflow at </a:t>
            </a: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hlinkClick r:id="rId3"/>
              </a:rPr>
              <a:t>429SCMS.SASPO.Workflow@us.af.mil</a:t>
            </a:r>
            <a:endPar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Interested vendors must be able to obtain a licensing agreement from the OEM</a:t>
            </a:r>
          </a:p>
        </p:txBody>
      </p:sp>
    </p:spTree>
    <p:extLst>
      <p:ext uri="{BB962C8B-B14F-4D97-AF65-F5344CB8AC3E}">
        <p14:creationId xmlns:p14="http://schemas.microsoft.com/office/powerpoint/2010/main" val="27337411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9</a:t>
            </a:r>
            <a:r>
              <a:rPr lang="en-US" baseline="30000" dirty="0"/>
              <a:t>th</a:t>
            </a:r>
            <a:r>
              <a:rPr lang="en-US" dirty="0"/>
              <a:t>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1933488600"/>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9th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2840-01-619-7382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4089079-01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$6,154.10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$4,615.34</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10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280139626"/>
              </p:ext>
            </p:extLst>
          </p:nvPr>
        </p:nvGraphicFramePr>
        <p:xfrm>
          <a:off x="6273209" y="1330864"/>
          <a:ext cx="5357421" cy="2530007"/>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2.687”L x 23.324”D</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2J-F100-54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443992030"/>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550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550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550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200" b="1" spc="75" dirty="0">
                          <a:latin typeface="+mn-lt"/>
                          <a:cs typeface="Calibri"/>
                        </a:rPr>
                        <a:t>FY 28:</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550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550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 </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Market Research for </a:t>
            </a:r>
            <a:r>
              <a:rPr lang="en-US" sz="1400" dirty="0">
                <a:ea typeface="Calibri" panose="020F0502020204030204" pitchFamily="34" charset="0"/>
                <a:cs typeface="Times New Roman" panose="02020603050405020304" pitchFamily="18" charset="0"/>
              </a:rPr>
              <a:t>9</a:t>
            </a:r>
            <a:r>
              <a:rPr lang="en-US" sz="1400" baseline="30000" dirty="0">
                <a:effectLst/>
                <a:ea typeface="Calibri" panose="020F0502020204030204" pitchFamily="34" charset="0"/>
                <a:cs typeface="Times New Roman" panose="02020603050405020304" pitchFamily="18" charset="0"/>
              </a:rPr>
              <a:t>th</a:t>
            </a:r>
            <a:r>
              <a:rPr lang="en-US" sz="1400" dirty="0">
                <a:effectLst/>
                <a:ea typeface="Calibri" panose="020F0502020204030204" pitchFamily="34" charset="0"/>
                <a:cs typeface="Times New Roman" panose="02020603050405020304" pitchFamily="18" charset="0"/>
              </a:rPr>
              <a:t> Stg Stator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If interested, please submit capabilities statement to our workflow at </a:t>
            </a:r>
            <a:r>
              <a:rPr lang="en-US" sz="1400" dirty="0">
                <a:effectLst/>
                <a:ea typeface="Calibri" panose="020F0502020204030204" pitchFamily="34" charset="0"/>
                <a:cs typeface="Times New Roman" panose="02020603050405020304" pitchFamily="18" charset="0"/>
                <a:hlinkClick r:id="rId3"/>
              </a:rPr>
              <a:t>429SCMS.SASPO.Workflow@us.af.mil</a:t>
            </a: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16775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19089"/>
            <a:ext cx="9559246" cy="1143000"/>
          </a:xfrm>
        </p:spPr>
        <p:txBody>
          <a:bodyPr/>
          <a:lstStyle/>
          <a:p>
            <a:r>
              <a:rPr lang="en-US" dirty="0"/>
              <a:t>9</a:t>
            </a:r>
            <a:r>
              <a:rPr lang="en-US" baseline="30000" dirty="0"/>
              <a:t>th</a:t>
            </a:r>
            <a:r>
              <a:rPr lang="en-US" dirty="0"/>
              <a:t>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1619887921"/>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9th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2840-01-368-0006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4083979-01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$58,656.96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$5,756.88</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V</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10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32131753"/>
              </p:ext>
            </p:extLst>
          </p:nvPr>
        </p:nvGraphicFramePr>
        <p:xfrm>
          <a:off x="6273209" y="1330864"/>
          <a:ext cx="5357421" cy="2530007"/>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D</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2.687”L x 23.324”D</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2J-F100-54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315066638"/>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550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550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550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200" b="1" spc="75" dirty="0">
                          <a:latin typeface="+mn-lt"/>
                          <a:cs typeface="Calibri"/>
                        </a:rPr>
                        <a:t>FY 28:</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550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550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Market Research for 9</a:t>
            </a:r>
            <a:r>
              <a:rPr kumimoji="0" lang="en-US" sz="1400" b="0" i="0" u="none" strike="noStrike" kern="1200" cap="none" spc="0" normalizeH="0" baseline="30000" noProof="0" dirty="0">
                <a:ln>
                  <a:noFill/>
                </a:ln>
                <a:solidFill>
                  <a:prstClr val="black"/>
                </a:solidFill>
                <a:effectLst/>
                <a:uLnTx/>
                <a:uFillTx/>
                <a:ea typeface="Calibri" panose="020F0502020204030204" pitchFamily="34" charset="0"/>
                <a:cs typeface="Times New Roman" panose="02020603050405020304" pitchFamily="18" charset="0"/>
              </a:rPr>
              <a:t>th</a:t>
            </a: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Stg Stator Repair facility within the continental U.S.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If interested, please submit capabilities statement to our workflow at </a:t>
            </a: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hlinkClick r:id="rId3"/>
              </a:rPr>
              <a:t>429SCMS.SASPO.Workflow@us.af.mil</a:t>
            </a:r>
            <a:endPar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Interested vendors must be able to obtain a licensing agreement from the OEM</a:t>
            </a:r>
          </a:p>
        </p:txBody>
      </p:sp>
    </p:spTree>
    <p:extLst>
      <p:ext uri="{BB962C8B-B14F-4D97-AF65-F5344CB8AC3E}">
        <p14:creationId xmlns:p14="http://schemas.microsoft.com/office/powerpoint/2010/main" val="17918880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10-12th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435950575"/>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10-12th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2840-01-619-7385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4089080-04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$10,148.55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$5,748.44</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4</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804853191"/>
              </p:ext>
            </p:extLst>
          </p:nvPr>
        </p:nvGraphicFramePr>
        <p:xfrm>
          <a:off x="6273209" y="1330864"/>
          <a:ext cx="5357421" cy="2530007"/>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2.687”L x 23.324”D</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2J-F100-54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484089198"/>
              </p:ext>
            </p:extLst>
          </p:nvPr>
        </p:nvGraphicFramePr>
        <p:xfrm>
          <a:off x="549662" y="4067503"/>
          <a:ext cx="5410273" cy="2330868"/>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41033">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02467">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11531">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1456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133713">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200" b="1" spc="75" dirty="0">
                          <a:latin typeface="+mn-lt"/>
                          <a:cs typeface="Calibri"/>
                        </a:rPr>
                        <a:t>FY 28:</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552</a:t>
                      </a:r>
                    </a:p>
                    <a:p>
                      <a:pPr marR="220345" algn="r">
                        <a:lnSpc>
                          <a:spcPct val="100000"/>
                        </a:lnSpc>
                        <a:spcBef>
                          <a:spcPts val="120"/>
                        </a:spcBef>
                      </a:pP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0864">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86189">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45866">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44649">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Market Research for 10-12</a:t>
            </a:r>
            <a:r>
              <a:rPr lang="en-US" sz="1400" baseline="30000" dirty="0">
                <a:effectLst/>
                <a:ea typeface="Calibri" panose="020F0502020204030204" pitchFamily="34" charset="0"/>
                <a:cs typeface="Times New Roman" panose="02020603050405020304" pitchFamily="18" charset="0"/>
              </a:rPr>
              <a:t>th</a:t>
            </a:r>
            <a:r>
              <a:rPr lang="en-US" sz="1400" dirty="0">
                <a:effectLst/>
                <a:ea typeface="Calibri" panose="020F0502020204030204" pitchFamily="34" charset="0"/>
                <a:cs typeface="Times New Roman" panose="02020603050405020304" pitchFamily="18" charset="0"/>
              </a:rPr>
              <a:t> Stg Stator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If interested, please submit capabilities statement to our workflow at </a:t>
            </a:r>
            <a:r>
              <a:rPr lang="en-US" sz="1400" dirty="0">
                <a:effectLst/>
                <a:ea typeface="Calibri" panose="020F0502020204030204" pitchFamily="34" charset="0"/>
                <a:cs typeface="Times New Roman" panose="02020603050405020304" pitchFamily="18" charset="0"/>
                <a:hlinkClick r:id="rId3"/>
              </a:rPr>
              <a:t>429SCMS.SASPO.Workflow@us.af.mil</a:t>
            </a: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34939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10-12th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520875091"/>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10-12th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2840-01-619-7383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4089080-01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$11,493.34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$5,842.12</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4</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62806227"/>
              </p:ext>
            </p:extLst>
          </p:nvPr>
        </p:nvGraphicFramePr>
        <p:xfrm>
          <a:off x="6273209" y="1330864"/>
          <a:ext cx="5357421" cy="2530007"/>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D</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2.687”L x 23.324”D</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2J-F100-54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416998285"/>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220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220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220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200" b="1" spc="75" dirty="0">
                          <a:latin typeface="+mn-lt"/>
                          <a:cs typeface="Calibri"/>
                        </a:rPr>
                        <a:t>FY 28:</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220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220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Market Research for 10-12</a:t>
            </a:r>
            <a:r>
              <a:rPr lang="en-US" sz="1400" baseline="30000" dirty="0">
                <a:effectLst/>
                <a:latin typeface="+mj-lt"/>
                <a:ea typeface="Calibri" panose="020F0502020204030204" pitchFamily="34" charset="0"/>
                <a:cs typeface="Times New Roman" panose="02020603050405020304" pitchFamily="18" charset="0"/>
              </a:rPr>
              <a:t>th</a:t>
            </a:r>
            <a:r>
              <a:rPr lang="en-US" sz="1400" dirty="0">
                <a:effectLst/>
                <a:latin typeface="+mj-lt"/>
                <a:ea typeface="Calibri" panose="020F0502020204030204" pitchFamily="34" charset="0"/>
                <a:cs typeface="Times New Roman" panose="02020603050405020304" pitchFamily="18" charset="0"/>
              </a:rPr>
              <a:t> Stg Stator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dirty="0">
                <a:effectLst/>
                <a:latin typeface="+mj-lt"/>
                <a:ea typeface="Calibri" panose="020F0502020204030204" pitchFamily="34" charset="0"/>
                <a:cs typeface="Times New Roman" panose="02020603050405020304" pitchFamily="18" charset="0"/>
                <a:hlinkClick r:id="rId3"/>
              </a:rPr>
              <a:t>429SCMS.SASPO.Workflow@us.af.mil</a:t>
            </a:r>
            <a:endParaRPr lang="en-US" sz="1400" dirty="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dirty="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latin typeface="+mj-lt"/>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428359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10-12</a:t>
            </a:r>
            <a:r>
              <a:rPr lang="en-US" baseline="30000" dirty="0"/>
              <a:t>th</a:t>
            </a:r>
            <a:r>
              <a:rPr lang="en-US" dirty="0"/>
              <a:t>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09904151"/>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10-12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2840-01-619-4075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latin typeface="+mn-lt"/>
                          <a:cs typeface="Calibri"/>
                        </a:rPr>
                        <a:t>4089080-03</a:t>
                      </a:r>
                      <a:endParaRPr lang="en-US"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$58,656.96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$5,756.88</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3</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3255277864"/>
              </p:ext>
            </p:extLst>
          </p:nvPr>
        </p:nvGraphicFramePr>
        <p:xfrm>
          <a:off x="6273209" y="1330864"/>
          <a:ext cx="5357421" cy="2530007"/>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Steel, Corrosion Resistant</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6.716”L x 22.140”D</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2J-F100-54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2821059245"/>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Market Research for 10-12</a:t>
            </a:r>
            <a:r>
              <a:rPr lang="en-US" sz="1400" baseline="30000" dirty="0">
                <a:effectLst/>
                <a:ea typeface="Calibri" panose="020F0502020204030204" pitchFamily="34" charset="0"/>
                <a:cs typeface="Times New Roman" panose="02020603050405020304" pitchFamily="18" charset="0"/>
              </a:rPr>
              <a:t>th</a:t>
            </a:r>
            <a:r>
              <a:rPr lang="en-US" sz="1400" dirty="0">
                <a:effectLst/>
                <a:ea typeface="Calibri" panose="020F0502020204030204" pitchFamily="34" charset="0"/>
                <a:cs typeface="Times New Roman" panose="02020603050405020304" pitchFamily="18" charset="0"/>
              </a:rPr>
              <a:t> Stg Stator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If interested, please submit capabilities statement to our workflow at </a:t>
            </a:r>
            <a:r>
              <a:rPr lang="en-US" sz="1400" dirty="0">
                <a:effectLst/>
                <a:ea typeface="Calibri" panose="020F0502020204030204" pitchFamily="34" charset="0"/>
                <a:cs typeface="Times New Roman" panose="02020603050405020304" pitchFamily="18" charset="0"/>
                <a:hlinkClick r:id="rId3"/>
              </a:rPr>
              <a:t>429SCMS.SASPO.Workflow@us.af.mil</a:t>
            </a: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0297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D Model Aft Solar : Reverse Engineering</a:t>
            </a:r>
            <a:br>
              <a:rPr lang="en-US" dirty="0"/>
            </a:br>
            <a:r>
              <a:rPr lang="en-US" dirty="0"/>
              <a:t> Hill AFB – 416</a:t>
            </a:r>
            <a:r>
              <a:rPr lang="en-US" baseline="30000" dirty="0"/>
              <a:t>th</a:t>
            </a:r>
            <a:r>
              <a:rPr lang="en-US" dirty="0"/>
              <a:t> SCMS</a:t>
            </a:r>
          </a:p>
        </p:txBody>
      </p:sp>
      <p:sp>
        <p:nvSpPr>
          <p:cNvPr id="3" name="Content Placeholder 2"/>
          <p:cNvSpPr>
            <a:spLocks noGrp="1"/>
          </p:cNvSpPr>
          <p:nvPr>
            <p:ph type="body" idx="1"/>
          </p:nvPr>
        </p:nvSpPr>
        <p:spPr>
          <a:xfrm>
            <a:off x="1875563" y="3270805"/>
            <a:ext cx="8440873" cy="2769989"/>
          </a:xfrm>
        </p:spPr>
        <p:txBody>
          <a:bodyPr/>
          <a:lstStyle/>
          <a:p>
            <a:pPr marL="0" indent="0" algn="ctr">
              <a:buNone/>
            </a:pPr>
            <a:endParaRPr lang="en-US" b="1" dirty="0"/>
          </a:p>
          <a:p>
            <a:pPr marL="0" indent="0" algn="ctr">
              <a:buNone/>
            </a:pPr>
            <a:endParaRPr lang="en-US" b="1" dirty="0"/>
          </a:p>
          <a:p>
            <a:pPr marL="0" indent="0" algn="ctr">
              <a:buNone/>
            </a:pPr>
            <a:r>
              <a:rPr lang="en-US" b="1" dirty="0"/>
              <a:t>If you would like to participate in the Technical Discussion on:</a:t>
            </a:r>
          </a:p>
          <a:p>
            <a:pPr marL="0" indent="0" algn="ctr">
              <a:buNone/>
            </a:pPr>
            <a:r>
              <a:rPr lang="en-US" b="1" dirty="0">
                <a:solidFill>
                  <a:srgbClr val="FF0000"/>
                </a:solidFill>
              </a:rPr>
              <a:t>Thursday, February 6, 2025, 10:00AM-11:00AM CST</a:t>
            </a:r>
          </a:p>
          <a:p>
            <a:pPr marL="0" indent="0" algn="ctr">
              <a:buNone/>
            </a:pPr>
            <a:r>
              <a:rPr lang="en-US" b="1" dirty="0"/>
              <a:t>provide the following, NLT                            </a:t>
            </a:r>
          </a:p>
          <a:p>
            <a:pPr marL="0" indent="0" algn="ctr">
              <a:buNone/>
            </a:pPr>
            <a:r>
              <a:rPr lang="en-US" b="1" dirty="0">
                <a:solidFill>
                  <a:srgbClr val="FF0000"/>
                </a:solidFill>
              </a:rPr>
              <a:t>January 3, 2025</a:t>
            </a:r>
          </a:p>
          <a:p>
            <a:pPr marL="0" indent="0" algn="ctr">
              <a:buNone/>
            </a:pPr>
            <a:r>
              <a:rPr lang="en-US" b="1" dirty="0">
                <a:solidFill>
                  <a:srgbClr val="FF0000"/>
                </a:solidFill>
              </a:rPr>
              <a:t> </a:t>
            </a:r>
            <a:r>
              <a:rPr lang="en-US" b="1" dirty="0">
                <a:solidFill>
                  <a:srgbClr val="FF0000"/>
                </a:solidFill>
                <a:hlinkClick r:id="rId2"/>
              </a:rPr>
              <a:t>429SCMS.SASPO.Workflow@us.af.mil</a:t>
            </a:r>
            <a:endParaRPr lang="en-US" b="1" dirty="0">
              <a:solidFill>
                <a:srgbClr val="FF0000"/>
              </a:solidFill>
            </a:endParaRPr>
          </a:p>
          <a:p>
            <a:pPr marL="0" indent="0" algn="ctr">
              <a:buNone/>
            </a:pPr>
            <a:r>
              <a:rPr lang="en-US" b="1" dirty="0">
                <a:solidFill>
                  <a:srgbClr val="FF0000"/>
                </a:solidFill>
              </a:rPr>
              <a:t>-Company, -Address, -Name(s), -Email(s), -Phone,</a:t>
            </a:r>
          </a:p>
          <a:p>
            <a:pPr marL="0" indent="0" algn="ctr">
              <a:buNone/>
            </a:pPr>
            <a:r>
              <a:rPr lang="en-US" b="1" dirty="0">
                <a:solidFill>
                  <a:srgbClr val="FF0000"/>
                </a:solidFill>
              </a:rPr>
              <a:t> -Your questions for Engineering, and </a:t>
            </a:r>
          </a:p>
          <a:p>
            <a:pPr marL="0" indent="0" algn="ctr">
              <a:buNone/>
            </a:pPr>
            <a:r>
              <a:rPr lang="en-US" b="1" dirty="0">
                <a:solidFill>
                  <a:srgbClr val="FF0000"/>
                </a:solidFill>
              </a:rPr>
              <a:t>-Statement of Capabilities</a:t>
            </a: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3400" y="1254369"/>
            <a:ext cx="11127827" cy="2355606"/>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Item Function: </a:t>
            </a:r>
            <a:r>
              <a:rPr kumimoji="0" lang="en-US" sz="1800" b="0" i="0" u="none" strike="noStrike" kern="1200" cap="none" spc="0" normalizeH="0" baseline="0" noProof="0" dirty="0">
                <a:ln>
                  <a:noFill/>
                </a:ln>
                <a:solidFill>
                  <a:prstClr val="black"/>
                </a:solidFill>
                <a:effectLst/>
                <a:uLnTx/>
                <a:uFillTx/>
                <a:latin typeface="Calibri"/>
                <a:ea typeface="+mn-ea"/>
                <a:cs typeface="+mn-cs"/>
              </a:rPr>
              <a:t>Transparency, Canopy: F-16 B/D Model AFT Solar 550 Knot, IAW Specification No. 16ZK002G dated September 1999</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F-16 Transparency, Canopy is flight safety critical, and the government is seeking additional manufacturers interested in becoming a qualified supplier. The F-16 transparency is a large multi-layered polycarbonate self-contained unit that installs in the moveable portion of the canopy and provides a large aerodynamically shaped transparent enclosure for the cockpit.</a:t>
            </a:r>
          </a:p>
        </p:txBody>
      </p:sp>
    </p:spTree>
    <p:extLst>
      <p:ext uri="{BB962C8B-B14F-4D97-AF65-F5344CB8AC3E}">
        <p14:creationId xmlns:p14="http://schemas.microsoft.com/office/powerpoint/2010/main" val="41438535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10-12</a:t>
            </a:r>
            <a:r>
              <a:rPr lang="en-US" baseline="30000" dirty="0"/>
              <a:t>th</a:t>
            </a:r>
            <a:r>
              <a:rPr lang="en-US" dirty="0"/>
              <a:t>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061604360"/>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10-12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2840-01-619-4072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4089080-02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$11,523.64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$5,823.77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4</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505143086"/>
              </p:ext>
            </p:extLst>
          </p:nvPr>
        </p:nvGraphicFramePr>
        <p:xfrm>
          <a:off x="6273209" y="1330864"/>
          <a:ext cx="5357421" cy="2530007"/>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6.779”L x 21.332”D</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2J-F100-54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639404917"/>
              </p:ext>
            </p:extLst>
          </p:nvPr>
        </p:nvGraphicFramePr>
        <p:xfrm>
          <a:off x="549662" y="4067503"/>
          <a:ext cx="5410273" cy="2296207"/>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220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220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220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220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220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365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Market Research for 10-12</a:t>
            </a:r>
            <a:r>
              <a:rPr lang="en-US" sz="1400" baseline="30000" dirty="0">
                <a:effectLst/>
                <a:latin typeface="+mj-lt"/>
                <a:ea typeface="Calibri" panose="020F0502020204030204" pitchFamily="34" charset="0"/>
                <a:cs typeface="Times New Roman" panose="02020603050405020304" pitchFamily="18" charset="0"/>
              </a:rPr>
              <a:t>th</a:t>
            </a:r>
            <a:r>
              <a:rPr lang="en-US" sz="1400" dirty="0">
                <a:effectLst/>
                <a:latin typeface="+mj-lt"/>
                <a:ea typeface="Calibri" panose="020F0502020204030204" pitchFamily="34" charset="0"/>
                <a:cs typeface="Times New Roman" panose="02020603050405020304" pitchFamily="18" charset="0"/>
              </a:rPr>
              <a:t> Stg Stator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dirty="0">
                <a:effectLst/>
                <a:latin typeface="+mj-lt"/>
                <a:ea typeface="Calibri" panose="020F0502020204030204" pitchFamily="34" charset="0"/>
                <a:cs typeface="Times New Roman" panose="02020603050405020304" pitchFamily="18" charset="0"/>
                <a:hlinkClick r:id="rId3"/>
              </a:rPr>
              <a:t>429SCMS.SASPO.Workflow@us.af.mil</a:t>
            </a:r>
            <a:endParaRPr lang="en-US" sz="1400" dirty="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dirty="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latin typeface="+mj-lt"/>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75185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10-12th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11523411"/>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10-12th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2840-01-369-6008</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4083880-01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$11,493.34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$5,842.12</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V</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4</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856464177"/>
              </p:ext>
            </p:extLst>
          </p:nvPr>
        </p:nvGraphicFramePr>
        <p:xfrm>
          <a:off x="6273209" y="1330864"/>
          <a:ext cx="5357421" cy="2530007"/>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D</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2.687”L x 23.324”D</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2J-F100-54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827380741"/>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220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220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220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200" b="1" spc="75" dirty="0">
                          <a:latin typeface="+mn-lt"/>
                          <a:cs typeface="Calibri"/>
                        </a:rPr>
                        <a:t>FY 28:</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220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220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Market Research for 10-12</a:t>
            </a:r>
            <a:r>
              <a:rPr lang="en-US" sz="1400" baseline="30000" dirty="0">
                <a:effectLst/>
                <a:ea typeface="Calibri" panose="020F0502020204030204" pitchFamily="34" charset="0"/>
                <a:cs typeface="Times New Roman" panose="02020603050405020304" pitchFamily="18" charset="0"/>
              </a:rPr>
              <a:t>th</a:t>
            </a:r>
            <a:r>
              <a:rPr lang="en-US" sz="1400" dirty="0">
                <a:effectLst/>
                <a:ea typeface="Calibri" panose="020F0502020204030204" pitchFamily="34" charset="0"/>
                <a:cs typeface="Times New Roman" panose="02020603050405020304" pitchFamily="18" charset="0"/>
              </a:rPr>
              <a:t> Stg Stator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If interested, please submit capabilities statement to our workflow at </a:t>
            </a:r>
            <a:r>
              <a:rPr lang="en-US" sz="1400" dirty="0">
                <a:effectLst/>
                <a:ea typeface="Calibri" panose="020F0502020204030204" pitchFamily="34" charset="0"/>
                <a:cs typeface="Times New Roman" panose="02020603050405020304" pitchFamily="18" charset="0"/>
                <a:hlinkClick r:id="rId3"/>
              </a:rPr>
              <a:t>429SCMS.SASPO.Workflow@us.af.mil</a:t>
            </a: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62421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10-12</a:t>
            </a:r>
            <a:r>
              <a:rPr lang="en-US" baseline="30000" dirty="0"/>
              <a:t>th</a:t>
            </a:r>
            <a:r>
              <a:rPr lang="en-US" dirty="0"/>
              <a:t>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173433998"/>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10-12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2840-01-369-1666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4083880-03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$58,656.96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$5,756.88</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V</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3</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968652945"/>
              </p:ext>
            </p:extLst>
          </p:nvPr>
        </p:nvGraphicFramePr>
        <p:xfrm>
          <a:off x="6273209" y="1330864"/>
          <a:ext cx="5357421" cy="2530007"/>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Steel, Corrosion Resistant</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6.716”L x 22.140”D</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2J-F100-54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726573280"/>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Market Research for 10-12</a:t>
            </a:r>
            <a:r>
              <a:rPr lang="en-US" sz="1400" baseline="30000" dirty="0">
                <a:effectLst/>
                <a:ea typeface="Calibri" panose="020F0502020204030204" pitchFamily="34" charset="0"/>
                <a:cs typeface="Times New Roman" panose="02020603050405020304" pitchFamily="18" charset="0"/>
              </a:rPr>
              <a:t>th</a:t>
            </a:r>
            <a:r>
              <a:rPr lang="en-US" sz="1400" dirty="0">
                <a:effectLst/>
                <a:ea typeface="Calibri" panose="020F0502020204030204" pitchFamily="34" charset="0"/>
                <a:cs typeface="Times New Roman" panose="02020603050405020304" pitchFamily="18" charset="0"/>
              </a:rPr>
              <a:t> Stg Stator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If interested, please submit capabilities statement to our workflow at </a:t>
            </a:r>
            <a:r>
              <a:rPr lang="en-US" sz="1400" dirty="0">
                <a:effectLst/>
                <a:ea typeface="Calibri" panose="020F0502020204030204" pitchFamily="34" charset="0"/>
                <a:cs typeface="Times New Roman" panose="02020603050405020304" pitchFamily="18" charset="0"/>
                <a:hlinkClick r:id="rId3"/>
              </a:rPr>
              <a:t>429SCMS.SASPO.Workflow@us.af.mil</a:t>
            </a: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529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10-12</a:t>
            </a:r>
            <a:r>
              <a:rPr lang="en-US" baseline="30000" dirty="0"/>
              <a:t>th</a:t>
            </a:r>
            <a:r>
              <a:rPr lang="en-US" dirty="0"/>
              <a:t>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1427985766"/>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10-12</a:t>
                      </a:r>
                      <a:r>
                        <a:rPr lang="en-US" sz="1400" b="1" baseline="30000" dirty="0">
                          <a:latin typeface="+mn-lt"/>
                          <a:cs typeface="Calibri"/>
                        </a:rPr>
                        <a:t>th</a:t>
                      </a:r>
                      <a:r>
                        <a:rPr lang="en-US" sz="1400" b="1" dirty="0">
                          <a:latin typeface="+mn-lt"/>
                          <a:cs typeface="Calibri"/>
                        </a:rPr>
                        <a:t>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2840-01-365-6878</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4083880-04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$10,148.55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$5,748.44</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V</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1</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1097855969"/>
              </p:ext>
            </p:extLst>
          </p:nvPr>
        </p:nvGraphicFramePr>
        <p:xfrm>
          <a:off x="6273209" y="1330864"/>
          <a:ext cx="5357421" cy="2530007"/>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5.448” L</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2J-F100-54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2335414075"/>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55</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Market Research for 10-12</a:t>
            </a:r>
            <a:r>
              <a:rPr lang="en-US" sz="1400" baseline="30000" dirty="0">
                <a:effectLst/>
                <a:ea typeface="Calibri" panose="020F0502020204030204" pitchFamily="34" charset="0"/>
                <a:cs typeface="Times New Roman" panose="02020603050405020304" pitchFamily="18" charset="0"/>
              </a:rPr>
              <a:t>th</a:t>
            </a:r>
            <a:r>
              <a:rPr lang="en-US" sz="1400" dirty="0">
                <a:effectLst/>
                <a:ea typeface="Calibri" panose="020F0502020204030204" pitchFamily="34" charset="0"/>
                <a:cs typeface="Times New Roman" panose="02020603050405020304" pitchFamily="18" charset="0"/>
              </a:rPr>
              <a:t> Stg Stator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If interested, please submit capabilities statement to our workflow at </a:t>
            </a:r>
            <a:r>
              <a:rPr lang="en-US" sz="1400" dirty="0">
                <a:effectLst/>
                <a:ea typeface="Calibri" panose="020F0502020204030204" pitchFamily="34" charset="0"/>
                <a:cs typeface="Times New Roman" panose="02020603050405020304" pitchFamily="18" charset="0"/>
                <a:hlinkClick r:id="rId3"/>
              </a:rPr>
              <a:t>429SCMS.SASPO.Workflow@us.af.mil</a:t>
            </a: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09511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10-12</a:t>
            </a:r>
            <a:r>
              <a:rPr lang="en-US" baseline="30000" dirty="0"/>
              <a:t>th</a:t>
            </a:r>
            <a:r>
              <a:rPr lang="en-US" dirty="0"/>
              <a:t>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833260503"/>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10-12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2840-01-365-2209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4083880-02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$11,523.64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$5,823.77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V</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4</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679872037"/>
              </p:ext>
            </p:extLst>
          </p:nvPr>
        </p:nvGraphicFramePr>
        <p:xfrm>
          <a:off x="6273209" y="1330864"/>
          <a:ext cx="5357421" cy="2530007"/>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6.779”L x 21.332”D</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2J-F100-54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2306094742"/>
              </p:ext>
            </p:extLst>
          </p:nvPr>
        </p:nvGraphicFramePr>
        <p:xfrm>
          <a:off x="549662" y="4067503"/>
          <a:ext cx="5410273" cy="2296207"/>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220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220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220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220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220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365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Market Research for 10-12</a:t>
            </a:r>
            <a:r>
              <a:rPr lang="en-US" sz="1400" baseline="30000" dirty="0">
                <a:effectLst/>
                <a:ea typeface="Calibri" panose="020F0502020204030204" pitchFamily="34" charset="0"/>
                <a:cs typeface="Times New Roman" panose="02020603050405020304" pitchFamily="18" charset="0"/>
              </a:rPr>
              <a:t>th</a:t>
            </a:r>
            <a:r>
              <a:rPr lang="en-US" sz="1400" dirty="0">
                <a:effectLst/>
                <a:ea typeface="Calibri" panose="020F0502020204030204" pitchFamily="34" charset="0"/>
                <a:cs typeface="Times New Roman" panose="02020603050405020304" pitchFamily="18" charset="0"/>
              </a:rPr>
              <a:t> Stg Stator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If interested, please submit capabilities statement to our workflow at </a:t>
            </a:r>
            <a:r>
              <a:rPr lang="en-US" sz="1400" dirty="0">
                <a:effectLst/>
                <a:ea typeface="Calibri" panose="020F0502020204030204" pitchFamily="34" charset="0"/>
                <a:cs typeface="Times New Roman" panose="02020603050405020304" pitchFamily="18" charset="0"/>
                <a:hlinkClick r:id="rId3"/>
              </a:rPr>
              <a:t>429SCMS.SASPO.Workflow@us.af.mil</a:t>
            </a: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20809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4</a:t>
            </a:r>
            <a:r>
              <a:rPr lang="en-US" baseline="30000" dirty="0"/>
              <a:t>th</a:t>
            </a:r>
            <a:r>
              <a:rPr lang="en-US" dirty="0"/>
              <a:t> Stage Vane: Market Research     </a:t>
            </a:r>
            <a:br>
              <a:rPr lang="en-US" dirty="0"/>
            </a:br>
            <a:r>
              <a:rPr lang="en-US" dirty="0"/>
              <a:t>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202507750"/>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 4</a:t>
                      </a:r>
                      <a:r>
                        <a:rPr lang="en-US" sz="1400" b="1" baseline="30000" dirty="0">
                          <a:latin typeface="+mn-lt"/>
                          <a:cs typeface="Calibri"/>
                        </a:rPr>
                        <a:t>th</a:t>
                      </a:r>
                      <a:r>
                        <a:rPr lang="en-US" sz="1400" b="1" dirty="0">
                          <a:latin typeface="+mn-lt"/>
                          <a:cs typeface="Calibri"/>
                        </a:rPr>
                        <a:t> Stage Vane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2840-01-317-2242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4075854 /4075974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$545.47</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$153.58</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70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282815309"/>
              </p:ext>
            </p:extLst>
          </p:nvPr>
        </p:nvGraphicFramePr>
        <p:xfrm>
          <a:off x="6273209" y="1330864"/>
          <a:ext cx="5357421" cy="2530007"/>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2</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Nickel</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Not Available</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2J-F100-54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682300614"/>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lang="en-US" sz="1200" b="1" spc="75" dirty="0">
                          <a:latin typeface="+mn-lt"/>
                          <a:cs typeface="Calibri"/>
                        </a:rPr>
                        <a:t>FY26:</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lang="en-US" sz="1200" b="1" spc="75" dirty="0">
                          <a:latin typeface="+mn-lt"/>
                          <a:cs typeface="Calibri"/>
                        </a:rPr>
                        <a:t>FY27:</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lang="en-US" sz="1200" b="1" spc="75" dirty="0">
                          <a:latin typeface="+mn-lt"/>
                          <a:cs typeface="Calibri"/>
                        </a:rPr>
                        <a:t>FY28:</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lang="en-US" sz="1200" b="1" spc="75" dirty="0">
                          <a:latin typeface="+mn-lt"/>
                          <a:cs typeface="Calibri"/>
                        </a:rPr>
                        <a:t>FY29:</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lang="en-US" sz="1200" b="1" spc="85" dirty="0">
                          <a:latin typeface="+mn-lt"/>
                          <a:cs typeface="Calibri"/>
                        </a:rPr>
                        <a:t>FY25: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3850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lang="en-US" sz="1200" b="1" spc="75" dirty="0">
                          <a:latin typeface="+mn-lt"/>
                          <a:cs typeface="Calibri"/>
                        </a:rPr>
                        <a:t>FY26:</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3850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200" b="1" spc="85" dirty="0">
                          <a:latin typeface="+mn-lt"/>
                          <a:cs typeface="Calibri"/>
                        </a:rPr>
                        <a:t>FY27: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3850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200" b="1" spc="75" dirty="0">
                          <a:latin typeface="+mn-lt"/>
                          <a:cs typeface="Calibri"/>
                        </a:rPr>
                        <a:t>FY28:</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3850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lang="en-US" sz="1200" b="1" spc="75" dirty="0">
                          <a:latin typeface="+mn-lt"/>
                          <a:cs typeface="Calibri"/>
                        </a:rPr>
                        <a:t>FY29:</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3850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600" b="1" i="0" u="none" strike="noStrike" kern="1200" cap="none" spc="0" normalizeH="0" baseline="0" noProof="0" dirty="0">
              <a:ln>
                <a:noFill/>
              </a:ln>
              <a:solidFill>
                <a:prstClr val="black"/>
              </a:solidFill>
              <a:effectLst/>
              <a:uLnTx/>
              <a:uFillTx/>
              <a:ea typeface="+mn-ea"/>
              <a:cs typeface="+mn-cs"/>
            </a:endParaRPr>
          </a:p>
          <a:p>
            <a:pPr marL="285750" indent="-285750" fontAlgn="base">
              <a:spcBef>
                <a:spcPct val="0"/>
              </a:spcBef>
              <a:spcAft>
                <a:spcPct val="0"/>
              </a:spcAft>
              <a:buFont typeface="Arial" panose="020B0604020202020204" pitchFamily="34" charset="0"/>
              <a:buChar char="•"/>
              <a:defRPr/>
            </a:pPr>
            <a:r>
              <a:rPr lang="en-US" sz="1600" dirty="0">
                <a:effectLst/>
                <a:ea typeface="Calibri" panose="020F0502020204030204" pitchFamily="34" charset="0"/>
                <a:cs typeface="Times New Roman" panose="02020603050405020304" pitchFamily="18" charset="0"/>
              </a:rPr>
              <a:t>Market Research for 4th Stg Inlet Guide Vane Repair facility within the continental U.S. </a:t>
            </a:r>
          </a:p>
          <a:p>
            <a:pPr marL="285750" indent="-285750" fontAlgn="base">
              <a:spcBef>
                <a:spcPct val="0"/>
              </a:spcBef>
              <a:spcAft>
                <a:spcPct val="0"/>
              </a:spcAft>
              <a:buFont typeface="Arial" panose="020B0604020202020204" pitchFamily="34" charset="0"/>
              <a:buChar char="•"/>
              <a:defRPr/>
            </a:pPr>
            <a:endParaRPr lang="en-US" sz="1600" dirty="0">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600" dirty="0">
                <a:effectLst/>
                <a:ea typeface="Calibri" panose="020F0502020204030204" pitchFamily="34" charset="0"/>
                <a:cs typeface="Times New Roman" panose="02020603050405020304" pitchFamily="18" charset="0"/>
              </a:rPr>
              <a:t>If interested, please submit capabilities statement to our workflow at </a:t>
            </a:r>
            <a:r>
              <a:rPr lang="en-US" sz="1600" dirty="0">
                <a:effectLst/>
                <a:ea typeface="Calibri" panose="020F0502020204030204" pitchFamily="34" charset="0"/>
                <a:cs typeface="Times New Roman" panose="02020603050405020304" pitchFamily="18" charset="0"/>
                <a:hlinkClick r:id="rId3"/>
              </a:rPr>
              <a:t>429SCMS.SASPO.Workflow@us.af.mil</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23756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5</a:t>
            </a:r>
            <a:r>
              <a:rPr lang="en-US" baseline="30000" dirty="0"/>
              <a:t>th</a:t>
            </a:r>
            <a:r>
              <a:rPr lang="en-US" dirty="0"/>
              <a:t> Stage Vane: Market Research</a:t>
            </a:r>
            <a:br>
              <a:rPr lang="en-US" dirty="0"/>
            </a:br>
            <a:r>
              <a:rPr lang="en-US" dirty="0"/>
              <a:t>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501458984"/>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5</a:t>
                      </a:r>
                      <a:r>
                        <a:rPr lang="en-US" sz="1400" b="1" baseline="30000" dirty="0">
                          <a:latin typeface="+mn-lt"/>
                          <a:cs typeface="Calibri"/>
                        </a:rPr>
                        <a:t>th</a:t>
                      </a:r>
                      <a:r>
                        <a:rPr lang="en-US" sz="1400" b="1" dirty="0">
                          <a:latin typeface="+mn-lt"/>
                          <a:cs typeface="Calibri"/>
                        </a:rPr>
                        <a:t> Stage Vane, Compressor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2840-01-365-0119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4080325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$1,057.33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$150.56</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76</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1440114144"/>
              </p:ext>
            </p:extLst>
          </p:nvPr>
        </p:nvGraphicFramePr>
        <p:xfrm>
          <a:off x="6273209" y="1330864"/>
          <a:ext cx="5357421" cy="2530007"/>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2</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L- 4.784 In Min x 4.798 In Max</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2J-F100-54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282616784"/>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lang="en-US" sz="1200" b="1" spc="75" dirty="0">
                          <a:latin typeface="+mn-lt"/>
                          <a:cs typeface="Calibri"/>
                        </a:rPr>
                        <a:t>FY26:</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lang="en-US" sz="1200" b="1" spc="75" dirty="0">
                          <a:latin typeface="+mn-lt"/>
                          <a:cs typeface="Calibri"/>
                        </a:rPr>
                        <a:t>FY27:</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lang="en-US" sz="1200" b="1" spc="75" dirty="0">
                          <a:latin typeface="+mn-lt"/>
                          <a:cs typeface="Calibri"/>
                        </a:rPr>
                        <a:t>FY28:</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lang="en-US" sz="1200" b="1" spc="75" dirty="0">
                          <a:latin typeface="+mn-lt"/>
                          <a:cs typeface="Calibri"/>
                        </a:rPr>
                        <a:t>FY29:</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lang="en-US" sz="1200" b="1" spc="85" dirty="0">
                          <a:latin typeface="+mn-lt"/>
                          <a:cs typeface="Calibri"/>
                        </a:rPr>
                        <a:t>FY25: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4180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lang="en-US" sz="1200" b="1" spc="75" dirty="0">
                          <a:latin typeface="+mn-lt"/>
                          <a:cs typeface="Calibri"/>
                        </a:rPr>
                        <a:t>FY26:</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4180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200" b="1" spc="85" dirty="0">
                          <a:latin typeface="+mn-lt"/>
                          <a:cs typeface="Calibri"/>
                        </a:rPr>
                        <a:t>FY27: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4180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200" b="1" spc="75" dirty="0">
                          <a:latin typeface="+mn-lt"/>
                          <a:cs typeface="Calibri"/>
                        </a:rPr>
                        <a:t>FY28:</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4180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lang="en-US" sz="1200" b="1" spc="75" dirty="0">
                          <a:latin typeface="+mn-lt"/>
                          <a:cs typeface="Calibri"/>
                        </a:rPr>
                        <a:t>FY29:</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4180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9708"/>
            <a:ext cx="5356033" cy="2252507"/>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600" b="1" i="0" u="none" strike="noStrike" kern="1200" cap="none" spc="0" normalizeH="0" baseline="0" noProof="0" dirty="0">
              <a:ln>
                <a:noFill/>
              </a:ln>
              <a:solidFill>
                <a:prstClr val="black"/>
              </a:solidFill>
              <a:effectLst/>
              <a:uLnTx/>
              <a:uFillTx/>
              <a:ea typeface="+mn-ea"/>
              <a:cs typeface="+mn-cs"/>
            </a:endParaRPr>
          </a:p>
          <a:p>
            <a:pPr marL="285750" indent="-285750" fontAlgn="base">
              <a:spcBef>
                <a:spcPct val="0"/>
              </a:spcBef>
              <a:spcAft>
                <a:spcPct val="0"/>
              </a:spcAft>
              <a:buFont typeface="Arial" panose="020B0604020202020204" pitchFamily="34" charset="0"/>
              <a:buChar char="•"/>
              <a:defRPr/>
            </a:pPr>
            <a:r>
              <a:rPr lang="en-US" sz="1600" dirty="0">
                <a:effectLst/>
                <a:ea typeface="Calibri" panose="020F0502020204030204" pitchFamily="34" charset="0"/>
                <a:cs typeface="Times New Roman" panose="02020603050405020304" pitchFamily="18" charset="0"/>
              </a:rPr>
              <a:t>Market Research for 5</a:t>
            </a:r>
            <a:r>
              <a:rPr lang="en-US" sz="1600" baseline="30000" dirty="0">
                <a:effectLst/>
                <a:ea typeface="Calibri" panose="020F0502020204030204" pitchFamily="34" charset="0"/>
                <a:cs typeface="Times New Roman" panose="02020603050405020304" pitchFamily="18" charset="0"/>
              </a:rPr>
              <a:t>th</a:t>
            </a:r>
            <a:r>
              <a:rPr lang="en-US" sz="1600" dirty="0">
                <a:effectLst/>
                <a:ea typeface="Calibri" panose="020F0502020204030204" pitchFamily="34" charset="0"/>
                <a:cs typeface="Times New Roman" panose="02020603050405020304" pitchFamily="18" charset="0"/>
              </a:rPr>
              <a:t> Stg Stator Vane Repair facility within the continental U.S. </a:t>
            </a:r>
          </a:p>
          <a:p>
            <a:pPr marL="285750" indent="-285750" fontAlgn="base">
              <a:spcBef>
                <a:spcPct val="0"/>
              </a:spcBef>
              <a:spcAft>
                <a:spcPct val="0"/>
              </a:spcAft>
              <a:buFont typeface="Arial" panose="020B0604020202020204" pitchFamily="34" charset="0"/>
              <a:buChar char="•"/>
              <a:defRPr/>
            </a:pPr>
            <a:endParaRPr lang="en-US" sz="1600" dirty="0">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600" dirty="0">
                <a:effectLst/>
                <a:ea typeface="Calibri" panose="020F0502020204030204" pitchFamily="34" charset="0"/>
                <a:cs typeface="Times New Roman" panose="02020603050405020304" pitchFamily="18" charset="0"/>
              </a:rPr>
              <a:t>If interested, please submit capabilities statement to our workflow at </a:t>
            </a:r>
            <a:r>
              <a:rPr lang="en-US" sz="1600" dirty="0">
                <a:effectLst/>
                <a:ea typeface="Calibri" panose="020F0502020204030204" pitchFamily="34" charset="0"/>
                <a:cs typeface="Times New Roman" panose="02020603050405020304" pitchFamily="18" charset="0"/>
                <a:hlinkClick r:id="rId3"/>
              </a:rPr>
              <a:t>429SCMS.SASPO.Workflow@us.af.mil</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451246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6</a:t>
            </a:r>
            <a:r>
              <a:rPr lang="en-US" baseline="30000" dirty="0"/>
              <a:t>th</a:t>
            </a:r>
            <a:r>
              <a:rPr lang="en-US" dirty="0"/>
              <a:t> Stage Vane: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117</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4260700942"/>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6</a:t>
                      </a:r>
                      <a:r>
                        <a:rPr lang="en-US" sz="1400" b="1" baseline="30000" dirty="0">
                          <a:latin typeface="+mn-lt"/>
                          <a:cs typeface="Calibri"/>
                        </a:rPr>
                        <a:t>th</a:t>
                      </a:r>
                      <a:r>
                        <a:rPr lang="en-US" sz="1400" b="1" dirty="0">
                          <a:latin typeface="+mn-lt"/>
                          <a:cs typeface="Calibri"/>
                        </a:rPr>
                        <a:t> Stage Vane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2840-01-344-9149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4080256 / 4079696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$1,039.91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$133.95</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88</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1529655826"/>
              </p:ext>
            </p:extLst>
          </p:nvPr>
        </p:nvGraphicFramePr>
        <p:xfrm>
          <a:off x="6273209" y="1330864"/>
          <a:ext cx="5357421" cy="2530007"/>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a:latin typeface="+mn-lt"/>
                          <a:cs typeface="Calibri"/>
                        </a:rPr>
                        <a:t>R</a:t>
                      </a:r>
                      <a:endParaRPr lang="en-US"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 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Not Available</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2J-F100-54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2784426900"/>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lang="en-US" sz="1200" b="1" spc="75" dirty="0">
                          <a:latin typeface="+mn-lt"/>
                          <a:cs typeface="Calibri"/>
                        </a:rPr>
                        <a:t>FY26:</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lang="en-US" sz="1200" b="1" spc="75" dirty="0">
                          <a:latin typeface="+mn-lt"/>
                          <a:cs typeface="Calibri"/>
                        </a:rPr>
                        <a:t>FY27:</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lang="en-US" sz="1200" b="1" spc="75" dirty="0">
                          <a:latin typeface="+mn-lt"/>
                          <a:cs typeface="Calibri"/>
                        </a:rPr>
                        <a:t>FY28:</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lang="en-US" sz="1200" b="1" spc="75" dirty="0">
                          <a:latin typeface="+mn-lt"/>
                          <a:cs typeface="Calibri"/>
                        </a:rPr>
                        <a:t>FY29:</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lang="en-US" sz="1200" b="1" spc="85" dirty="0">
                          <a:latin typeface="+mn-lt"/>
                          <a:cs typeface="Calibri"/>
                        </a:rPr>
                        <a:t>FY25: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4840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lang="en-US" sz="1200" b="1" spc="75" dirty="0">
                          <a:latin typeface="+mn-lt"/>
                          <a:cs typeface="Calibri"/>
                        </a:rPr>
                        <a:t>FY26:</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4840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200" b="1" spc="85" dirty="0">
                          <a:latin typeface="+mn-lt"/>
                          <a:cs typeface="Calibri"/>
                        </a:rPr>
                        <a:t>FY27: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4840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200" b="1" spc="75" dirty="0">
                          <a:latin typeface="+mn-lt"/>
                          <a:cs typeface="Calibri"/>
                        </a:rPr>
                        <a:t>FY28:</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4840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lang="en-US" sz="1200" b="1" spc="75" dirty="0">
                          <a:latin typeface="+mn-lt"/>
                          <a:cs typeface="Calibri"/>
                        </a:rPr>
                        <a:t>FY29:</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4840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86305" y="4067504"/>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600" b="1" i="0" u="none" strike="noStrike" kern="1200" cap="none" spc="0" normalizeH="0" baseline="0" noProof="0" dirty="0">
              <a:ln>
                <a:noFill/>
              </a:ln>
              <a:solidFill>
                <a:prstClr val="black"/>
              </a:solidFill>
              <a:effectLst/>
              <a:uLnTx/>
              <a:uFillTx/>
              <a:ea typeface="+mn-ea"/>
              <a:cs typeface="+mn-cs"/>
            </a:endParaRPr>
          </a:p>
          <a:p>
            <a:pPr marL="285750" indent="-285750" fontAlgn="base">
              <a:spcBef>
                <a:spcPct val="0"/>
              </a:spcBef>
              <a:spcAft>
                <a:spcPct val="0"/>
              </a:spcAft>
              <a:buFont typeface="Arial" panose="020B0604020202020204" pitchFamily="34" charset="0"/>
              <a:buChar char="•"/>
              <a:defRPr/>
            </a:pPr>
            <a:r>
              <a:rPr lang="en-US" sz="1600" dirty="0">
                <a:effectLst/>
                <a:ea typeface="Calibri" panose="020F0502020204030204" pitchFamily="34" charset="0"/>
                <a:cs typeface="Times New Roman" panose="02020603050405020304" pitchFamily="18" charset="0"/>
              </a:rPr>
              <a:t>Market Research for 6</a:t>
            </a:r>
            <a:r>
              <a:rPr lang="en-US" sz="1600" baseline="30000" dirty="0">
                <a:effectLst/>
                <a:ea typeface="Calibri" panose="020F0502020204030204" pitchFamily="34" charset="0"/>
                <a:cs typeface="Times New Roman" panose="02020603050405020304" pitchFamily="18" charset="0"/>
              </a:rPr>
              <a:t>th</a:t>
            </a:r>
            <a:r>
              <a:rPr lang="en-US" sz="1600" dirty="0">
                <a:effectLst/>
                <a:ea typeface="Calibri" panose="020F0502020204030204" pitchFamily="34" charset="0"/>
                <a:cs typeface="Times New Roman" panose="02020603050405020304" pitchFamily="18" charset="0"/>
              </a:rPr>
              <a:t> Stg Stator </a:t>
            </a:r>
            <a:r>
              <a:rPr lang="en-US" sz="1600" dirty="0">
                <a:ea typeface="Calibri" panose="020F0502020204030204" pitchFamily="34" charset="0"/>
                <a:cs typeface="Times New Roman" panose="02020603050405020304" pitchFamily="18" charset="0"/>
              </a:rPr>
              <a:t>Vane </a:t>
            </a:r>
            <a:r>
              <a:rPr lang="en-US" sz="1600" dirty="0">
                <a:effectLst/>
                <a:ea typeface="Calibri" panose="020F0502020204030204" pitchFamily="34" charset="0"/>
                <a:cs typeface="Times New Roman" panose="02020603050405020304" pitchFamily="18" charset="0"/>
              </a:rPr>
              <a:t>Repair facility within the continental U.S. </a:t>
            </a:r>
          </a:p>
          <a:p>
            <a:pPr marL="285750" indent="-285750" fontAlgn="base">
              <a:spcBef>
                <a:spcPct val="0"/>
              </a:spcBef>
              <a:spcAft>
                <a:spcPct val="0"/>
              </a:spcAft>
              <a:buFont typeface="Arial" panose="020B0604020202020204" pitchFamily="34" charset="0"/>
              <a:buChar char="•"/>
              <a:defRPr/>
            </a:pPr>
            <a:endParaRPr lang="en-US" sz="1600" dirty="0">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600" dirty="0">
                <a:effectLst/>
                <a:ea typeface="Calibri" panose="020F0502020204030204" pitchFamily="34" charset="0"/>
                <a:cs typeface="Times New Roman" panose="02020603050405020304" pitchFamily="18" charset="0"/>
              </a:rPr>
              <a:t>If interested, please submit capabilities statement to our workflow at </a:t>
            </a:r>
            <a:r>
              <a:rPr lang="en-US" sz="1600" dirty="0">
                <a:effectLst/>
                <a:ea typeface="Calibri" panose="020F0502020204030204" pitchFamily="34" charset="0"/>
                <a:cs typeface="Times New Roman" panose="02020603050405020304" pitchFamily="18" charset="0"/>
                <a:hlinkClick r:id="rId3"/>
              </a:rPr>
              <a:t>429SCMS.SASPO.Workflow@us.af.mil</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43129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Inlet Guide Vane: Market Research</a:t>
            </a:r>
            <a:br>
              <a:rPr lang="en-US" dirty="0"/>
            </a:br>
            <a:r>
              <a:rPr lang="en-US" dirty="0"/>
              <a:t>Tinker AFB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4078502919"/>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Inlet Guide Vane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2840-01-321-4455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4077250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$299.11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$159.02</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58</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3974168854"/>
              </p:ext>
            </p:extLst>
          </p:nvPr>
        </p:nvGraphicFramePr>
        <p:xfrm>
          <a:off x="6273209" y="1330864"/>
          <a:ext cx="5357421" cy="2530007"/>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Titanium Alloy with surface treatment Nickel</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L- 4.721 In Min x 4.733 In Max</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2J-F100-54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2496680660"/>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lang="en-US" sz="1200" b="1" spc="75" dirty="0">
                          <a:latin typeface="+mn-lt"/>
                          <a:cs typeface="Calibri"/>
                        </a:rPr>
                        <a:t>FY26:</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lang="en-US" sz="1200" b="1" spc="75" dirty="0">
                          <a:latin typeface="+mn-lt"/>
                          <a:cs typeface="Calibri"/>
                        </a:rPr>
                        <a:t>FY27:</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lang="en-US" sz="1200" b="1" spc="75" dirty="0">
                          <a:latin typeface="+mn-lt"/>
                          <a:cs typeface="Calibri"/>
                        </a:rPr>
                        <a:t>FY28:</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lang="en-US" sz="1200" b="1" spc="75" dirty="0">
                          <a:latin typeface="+mn-lt"/>
                          <a:cs typeface="Calibri"/>
                        </a:rPr>
                        <a:t>FY29:</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lang="en-US" sz="1200" b="1" spc="85" dirty="0">
                          <a:latin typeface="+mn-lt"/>
                          <a:cs typeface="Calibri"/>
                        </a:rPr>
                        <a:t>FY25: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3190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lang="en-US" sz="1200" b="1" spc="75" dirty="0">
                          <a:latin typeface="+mn-lt"/>
                          <a:cs typeface="Calibri"/>
                        </a:rPr>
                        <a:t>FY26:</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3190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200" b="1" spc="85" dirty="0">
                          <a:latin typeface="+mn-lt"/>
                          <a:cs typeface="Calibri"/>
                        </a:rPr>
                        <a:t>FY27: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3190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200" b="1" spc="75" dirty="0">
                          <a:latin typeface="+mn-lt"/>
                          <a:cs typeface="Calibri"/>
                        </a:rPr>
                        <a:t>FY28:</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3190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lang="en-US" sz="1200" b="1" spc="75" dirty="0">
                          <a:latin typeface="+mn-lt"/>
                          <a:cs typeface="Calibri"/>
                        </a:rPr>
                        <a:t>FY29:</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3190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Market Research for Rear compressor Inlet Guide Vane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If interested, please submit capabilities statement to our workflow at </a:t>
            </a:r>
            <a:r>
              <a:rPr lang="en-US" sz="1400" dirty="0">
                <a:effectLst/>
                <a:ea typeface="Calibri" panose="020F0502020204030204" pitchFamily="34" charset="0"/>
                <a:cs typeface="Times New Roman" panose="02020603050405020304" pitchFamily="18" charset="0"/>
                <a:hlinkClick r:id="rId3"/>
              </a:rPr>
              <a:t>429SCMS.SASPO.Workflow@us.af.mil</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2214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Duct, Compressor, Air: Market Research</a:t>
            </a:r>
            <a:br>
              <a:rPr lang="en-US" dirty="0"/>
            </a:br>
            <a:r>
              <a:rPr lang="en-US" dirty="0"/>
              <a:t>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119</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476541633"/>
              </p:ext>
            </p:extLst>
          </p:nvPr>
        </p:nvGraphicFramePr>
        <p:xfrm>
          <a:off x="557048" y="1330865"/>
          <a:ext cx="5365287" cy="2638241"/>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7218">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7218">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5242">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Duct, compressor, Air 7</a:t>
                      </a:r>
                      <a:r>
                        <a:rPr lang="en-US" sz="1400" b="1" baseline="30000" dirty="0">
                          <a:latin typeface="+mn-lt"/>
                          <a:cs typeface="Calibri"/>
                        </a:rPr>
                        <a:t>th</a:t>
                      </a:r>
                      <a:r>
                        <a:rPr lang="en-US" sz="1400" b="1" dirty="0">
                          <a:latin typeface="+mn-lt"/>
                          <a:cs typeface="Calibri"/>
                        </a:rPr>
                        <a:t> Stage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496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2840-01-445-5777</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4473">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4082848</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0257">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$2,647.11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7218">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$1,805.93</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7218">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7218">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7218">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6</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720870833"/>
              </p:ext>
            </p:extLst>
          </p:nvPr>
        </p:nvGraphicFramePr>
        <p:xfrm>
          <a:off x="6273209" y="1330864"/>
          <a:ext cx="5357421" cy="2704501"/>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L-10.000 In; W- 1.362 In Min X 1.376 In Max; Dia 24.407 In Min X 24.412 In Max</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2J-F100-54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2290501626"/>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lang="en-US" sz="1200" b="1" spc="75" dirty="0">
                          <a:latin typeface="+mn-lt"/>
                          <a:cs typeface="Calibri"/>
                        </a:rPr>
                        <a:t>FY26:</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lang="en-US" sz="1200" b="1" spc="75" dirty="0">
                          <a:latin typeface="+mn-lt"/>
                          <a:cs typeface="Calibri"/>
                        </a:rPr>
                        <a:t>FY27:</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lang="en-US" sz="1200" b="1" spc="75" dirty="0">
                          <a:latin typeface="+mn-lt"/>
                          <a:cs typeface="Calibri"/>
                        </a:rPr>
                        <a:t>FY28:</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lang="en-US" sz="1200" b="1" spc="75" dirty="0">
                          <a:latin typeface="+mn-lt"/>
                          <a:cs typeface="Calibri"/>
                        </a:rPr>
                        <a:t>FY29:</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lang="en-US" sz="1200" b="1" spc="85" dirty="0">
                          <a:latin typeface="+mn-lt"/>
                          <a:cs typeface="Calibri"/>
                        </a:rPr>
                        <a:t>FY25: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330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lang="en-US" sz="1200" b="1" spc="75" dirty="0">
                          <a:latin typeface="+mn-lt"/>
                          <a:cs typeface="Calibri"/>
                        </a:rPr>
                        <a:t>FY26:</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330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200" b="1" spc="85" dirty="0">
                          <a:latin typeface="+mn-lt"/>
                          <a:cs typeface="Calibri"/>
                        </a:rPr>
                        <a:t>FY27: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330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200" b="1" spc="75" dirty="0">
                          <a:latin typeface="+mn-lt"/>
                          <a:cs typeface="Calibri"/>
                        </a:rPr>
                        <a:t>FY28:</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330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lang="en-US" sz="1200" b="1" spc="75" dirty="0">
                          <a:latin typeface="+mn-lt"/>
                          <a:cs typeface="Calibri"/>
                        </a:rPr>
                        <a:t>FY29:</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330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Market Research for 7</a:t>
            </a:r>
            <a:r>
              <a:rPr lang="en-US" sz="1400" baseline="30000" dirty="0">
                <a:effectLst/>
                <a:ea typeface="Calibri" panose="020F0502020204030204" pitchFamily="34" charset="0"/>
                <a:cs typeface="Times New Roman" panose="02020603050405020304" pitchFamily="18" charset="0"/>
              </a:rPr>
              <a:t>th</a:t>
            </a:r>
            <a:r>
              <a:rPr lang="en-US" sz="1400" dirty="0">
                <a:effectLst/>
                <a:ea typeface="Calibri" panose="020F0502020204030204" pitchFamily="34" charset="0"/>
                <a:cs typeface="Times New Roman" panose="02020603050405020304" pitchFamily="18" charset="0"/>
              </a:rPr>
              <a:t> Stg Duct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If interested, please submit capabilities statement to our workflow at </a:t>
            </a:r>
            <a:r>
              <a:rPr lang="en-US" sz="1400" dirty="0">
                <a:effectLst/>
                <a:ea typeface="Calibri" panose="020F0502020204030204" pitchFamily="34" charset="0"/>
                <a:cs typeface="Times New Roman" panose="02020603050405020304" pitchFamily="18" charset="0"/>
                <a:hlinkClick r:id="rId3"/>
              </a:rPr>
              <a:t>429SCMS.SASPO.Workflow@us.af.mil</a:t>
            </a: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3472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D Model </a:t>
            </a:r>
            <a:r>
              <a:rPr lang="en-US" dirty="0" err="1"/>
              <a:t>Fwd</a:t>
            </a:r>
            <a:r>
              <a:rPr lang="en-US" dirty="0"/>
              <a:t> Solar: Reverse Engineering</a:t>
            </a:r>
            <a:br>
              <a:rPr lang="en-US" dirty="0"/>
            </a:br>
            <a:r>
              <a:rPr lang="en-US" dirty="0"/>
              <a:t> Hill AFB – 416</a:t>
            </a:r>
            <a:r>
              <a:rPr lang="en-US" baseline="30000" dirty="0"/>
              <a:t>th</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F-16</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D Model </a:t>
                      </a:r>
                      <a:r>
                        <a:rPr lang="en-US" sz="1400" b="1" dirty="0" err="1">
                          <a:latin typeface="+mn-lt"/>
                          <a:cs typeface="Calibri"/>
                        </a:rPr>
                        <a:t>Fwd</a:t>
                      </a:r>
                      <a:r>
                        <a:rPr lang="en-US" sz="1400" b="1" dirty="0">
                          <a:latin typeface="+mn-lt"/>
                          <a:cs typeface="Calibri"/>
                        </a:rPr>
                        <a:t> Solar </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1560-01-497-5956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5006550-03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$25,841.00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D</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1</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 Polycarbonate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80.5”L X 37.5”W X 33.5”H, 122 LBS</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lang="en-US"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1750" marR="0" lvl="0" indent="0" algn="l">
                        <a:lnSpc>
                          <a:spcPts val="1480"/>
                        </a:lnSpc>
                        <a:spcBef>
                          <a:spcPts val="0"/>
                        </a:spcBef>
                        <a:spcAft>
                          <a:spcPts val="0"/>
                        </a:spcAft>
                        <a:buNone/>
                      </a:pPr>
                      <a:r>
                        <a:rPr lang="en-US" sz="1400" b="1" i="0" u="none" strike="noStrike" noProof="0" dirty="0">
                          <a:solidFill>
                            <a:srgbClr val="000000"/>
                          </a:solidFill>
                          <a:latin typeface="Calibri"/>
                        </a:rPr>
                        <a:t>16VK100001 &amp; 16ZK002</a:t>
                      </a:r>
                      <a:endParaRPr lang="en-US" dirty="0"/>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1750" lvl="0">
                        <a:lnSpc>
                          <a:spcPts val="1480"/>
                        </a:lnSpc>
                        <a:buNone/>
                      </a:pPr>
                      <a:r>
                        <a:rPr lang="en-US" sz="1400" b="1" i="0" u="none" strike="noStrike" noProof="0" dirty="0">
                          <a:solidFill>
                            <a:srgbClr val="000000"/>
                          </a:solidFill>
                          <a:latin typeface="Calibri"/>
                        </a:rPr>
                        <a:t>81755</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1750"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1750" lvl="0">
                        <a:lnSpc>
                          <a:spcPts val="1480"/>
                        </a:lnSpc>
                        <a:buNone/>
                      </a:pPr>
                      <a:r>
                        <a:rPr lang="en-US" sz="1400" b="1" dirty="0">
                          <a:latin typeface="+mn-lt"/>
                          <a:cs typeface="Calibri"/>
                        </a:rPr>
                        <a:t>16W2-6-2</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1750">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1750" marR="0" lvl="0" indent="0" algn="l" defTabSz="914400" rtl="0" eaLnBrk="1" fontAlgn="auto" latinLnBrk="0" hangingPunct="1">
                        <a:lnSpc>
                          <a:spcPts val="1480"/>
                        </a:lnSpc>
                        <a:spcBef>
                          <a:spcPts val="0"/>
                        </a:spcBef>
                        <a:spcAft>
                          <a:spcPts val="0"/>
                        </a:spcAft>
                        <a:buClrTx/>
                        <a:buSzTx/>
                        <a:buFontTx/>
                        <a:buNone/>
                        <a:tabLst/>
                        <a:defRPr/>
                      </a:pPr>
                      <a:r>
                        <a:rPr lang="fr-FR" sz="1400" b="1" dirty="0">
                          <a:latin typeface="+mn-lt"/>
                          <a:cs typeface="Calibri"/>
                        </a:rPr>
                        <a:t>16K2580-01</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24</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40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40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40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40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Calibri"/>
                <a:ea typeface="+mn-ea"/>
                <a:cs typeface="+mn-cs"/>
              </a:rPr>
              <a:t>Complete Technical Data Package, Prototype, 3D Modeling Data, Specification Control Drawing Testing and Evaluation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Calibri"/>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Interested vendors should submit a White Paper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600" b="1"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hlinkClick r:id="rId3"/>
              </a:rPr>
              <a:t>429SCMS.SASPO.Workflow@us.af.mil</a:t>
            </a:r>
            <a:endParaRPr kumimoji="0" lang="en-US" sz="1600" b="1"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RSVP for Technical D</a:t>
            </a:r>
            <a:r>
              <a:rPr kumimoji="0" lang="en-US" sz="16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rPr>
              <a:t>iscussion</a:t>
            </a:r>
            <a:endPar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751210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286541" y="77305"/>
            <a:ext cx="9364526" cy="553998"/>
          </a:xfrm>
        </p:spPr>
        <p:txBody>
          <a:bodyPr/>
          <a:lstStyle/>
          <a:p>
            <a:pPr algn="r"/>
            <a:r>
              <a:rPr lang="en-US" sz="3600" i="1" dirty="0">
                <a:solidFill>
                  <a:srgbClr val="151C77"/>
                </a:solidFill>
              </a:rPr>
              <a:t>TF34 Engine</a:t>
            </a:r>
          </a:p>
        </p:txBody>
      </p:sp>
      <p:sp>
        <p:nvSpPr>
          <p:cNvPr id="2" name="Slide Number Placeholder 1"/>
          <p:cNvSpPr>
            <a:spLocks noGrp="1"/>
          </p:cNvSpPr>
          <p:nvPr>
            <p:ph type="sldNum" sz="quarter" idx="7"/>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baseline="0">
                <a:solidFill>
                  <a:schemeClr val="bg1">
                    <a:lumMod val="50000"/>
                  </a:schemeClr>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fld id="{E8C4CF4F-2ECB-4C54-9552-FB58A436033C}" type="slidenum">
              <a:rPr lang="en-US" smtClean="0">
                <a:solidFill>
                  <a:srgbClr val="FFFFFF">
                    <a:lumMod val="50000"/>
                  </a:srgbClr>
                </a:solidFill>
              </a:rPr>
              <a:pPr>
                <a:defRPr/>
              </a:pPr>
              <a:t>120</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pic>
        <p:nvPicPr>
          <p:cNvPr id="10" name="Picture 9" descr="A close-up of some shoes&#10;&#10;Description automatically generated with medium confidence">
            <a:extLst>
              <a:ext uri="{FF2B5EF4-FFF2-40B4-BE49-F238E27FC236}">
                <a16:creationId xmlns:a16="http://schemas.microsoft.com/office/drawing/2014/main" id="{D753268D-BBFE-3AA7-6EEB-276AD716C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700" y="2057400"/>
            <a:ext cx="5562600" cy="3224422"/>
          </a:xfrm>
          <a:prstGeom prst="rect">
            <a:avLst/>
          </a:prstGeom>
        </p:spPr>
      </p:pic>
    </p:spTree>
    <p:extLst>
      <p:ext uri="{BB962C8B-B14F-4D97-AF65-F5344CB8AC3E}">
        <p14:creationId xmlns:p14="http://schemas.microsoft.com/office/powerpoint/2010/main" val="6438609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Retaining Strap: AS-New Buy</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542230214"/>
              </p:ext>
            </p:extLst>
          </p:nvPr>
        </p:nvGraphicFramePr>
        <p:xfrm>
          <a:off x="557048" y="1330865"/>
          <a:ext cx="5365287" cy="2638241"/>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7218">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7218">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TF-34</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5242">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Retaining Strap</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496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5340-01-553-6726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4473">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3034T18G02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0257">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$1.42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7218">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7218">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V</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7218">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7218">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2</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347499068"/>
              </p:ext>
            </p:extLst>
          </p:nvPr>
        </p:nvGraphicFramePr>
        <p:xfrm>
          <a:off x="6273209" y="1330864"/>
          <a:ext cx="5357421" cy="2704501"/>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Z</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Corrosion Resisting Steel</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OL 5.510 IN. nom; OW 0.703 IN. nom;  Thickness 0.063 IN. nom</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3034T18</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99207</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2J-TF34-4</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763187134"/>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491</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 2022</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b="1" dirty="0">
                          <a:solidFill>
                            <a:schemeClr val="tx1"/>
                          </a:solidFill>
                          <a:latin typeface="+mn-lt"/>
                          <a:cs typeface="Calibri"/>
                        </a:rPr>
                        <a:t>03/29/2024, 2022</a:t>
                      </a:r>
                      <a:endParaRPr sz="12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 12/06/2024, 2021</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400" b="0" i="0" u="none" strike="noStrike" kern="1200" cap="none" spc="0" normalizeH="0" baseline="0" noProof="0" dirty="0">
                <a:ln>
                  <a:noFill/>
                </a:ln>
                <a:solidFill>
                  <a:prstClr val="black"/>
                </a:solidFill>
                <a:effectLst/>
                <a:uLnTx/>
                <a:uFillTx/>
                <a:latin typeface="Calibri"/>
                <a:ea typeface="+mn-ea"/>
                <a:cs typeface="+mn-cs"/>
              </a:rPr>
              <a:t>Source Approval Request (SAR) Package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Interested vendors should submit a Source Approval Request (SAR) to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3"/>
              </a:rPr>
              <a:t>dlaavnsmallbus@dla.mil</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NOTE: Send notification to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429scms.SASPO.Workflow@us.af.mil</a:t>
            </a:r>
            <a:r>
              <a:rPr kumimoji="0" lang="en-US" sz="1400" b="0" i="0" u="none" strike="noStrike" kern="1200" cap="none" spc="0" normalizeH="0" baseline="0" noProof="0" dirty="0">
                <a:ln>
                  <a:noFill/>
                </a:ln>
                <a:solidFill>
                  <a:prstClr val="black"/>
                </a:solidFill>
                <a:effectLst/>
                <a:uLnTx/>
                <a:uFillTx/>
                <a:latin typeface="Calibri"/>
                <a:ea typeface="+mn-ea"/>
                <a:cs typeface="+mn-cs"/>
              </a:rPr>
              <a:t> within 45 days of intent to submit SAR package.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562C1"/>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472C4"/>
              </a:solidFill>
              <a:effectLst/>
              <a:uLnTx/>
              <a:uFillTx/>
              <a:latin typeface="Calibri"/>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244142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0677063-ABA6-09F2-F30C-AD0FFEF2CC66}"/>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a:extLst>
              <a:ext uri="{FF2B5EF4-FFF2-40B4-BE49-F238E27FC236}">
                <a16:creationId xmlns:a16="http://schemas.microsoft.com/office/drawing/2014/main" id="{4E258985-ECC3-8C8C-3E5D-6E5E409CCD9E}"/>
              </a:ext>
            </a:extLst>
          </p:cNvPr>
          <p:cNvSpPr>
            <a:spLocks noGrp="1"/>
          </p:cNvSpPr>
          <p:nvPr>
            <p:ph type="title"/>
          </p:nvPr>
        </p:nvSpPr>
        <p:spPr>
          <a:xfrm>
            <a:off x="1389712" y="28575"/>
            <a:ext cx="9412576" cy="1061829"/>
          </a:xfrm>
        </p:spPr>
        <p:txBody>
          <a:bodyPr/>
          <a:lstStyle/>
          <a:p>
            <a:r>
              <a:rPr lang="en-US" dirty="0"/>
              <a:t>Acronym Legend</a:t>
            </a:r>
            <a:br>
              <a:rPr lang="en-US" sz="3300" dirty="0"/>
            </a:br>
            <a:r>
              <a:rPr lang="en-US" sz="3300" dirty="0"/>
              <a:t>  </a:t>
            </a:r>
          </a:p>
        </p:txBody>
      </p:sp>
      <p:sp>
        <p:nvSpPr>
          <p:cNvPr id="3" name="Content Placeholder 2">
            <a:extLst>
              <a:ext uri="{FF2B5EF4-FFF2-40B4-BE49-F238E27FC236}">
                <a16:creationId xmlns:a16="http://schemas.microsoft.com/office/drawing/2014/main" id="{741DB22B-E955-9A3A-80D1-33D0DC2F2C10}"/>
              </a:ext>
            </a:extLst>
          </p:cNvPr>
          <p:cNvSpPr>
            <a:spLocks noGrp="1"/>
          </p:cNvSpPr>
          <p:nvPr>
            <p:ph type="body" idx="1"/>
          </p:nvPr>
        </p:nvSpPr>
        <p:spPr>
          <a:xfrm>
            <a:off x="388932" y="1327698"/>
            <a:ext cx="11111696" cy="4995038"/>
          </a:xfrm>
        </p:spPr>
        <p:txBody>
          <a:bodyPr/>
          <a:lstStyle/>
          <a:p>
            <a:pPr marL="406400" lvl="1" indent="0">
              <a:buNone/>
            </a:pPr>
            <a:r>
              <a:rPr lang="en-US" sz="2400" dirty="0"/>
              <a:t>AAC – Acquisition Advice Code</a:t>
            </a:r>
          </a:p>
          <a:p>
            <a:pPr marL="406400" lvl="1" indent="0">
              <a:buNone/>
            </a:pPr>
            <a:r>
              <a:rPr lang="en-US" sz="2400" dirty="0"/>
              <a:t>AMC – Acquisition Method Code</a:t>
            </a:r>
          </a:p>
          <a:p>
            <a:pPr marL="406400" lvl="1" indent="0">
              <a:buNone/>
            </a:pPr>
            <a:r>
              <a:rPr lang="en-US" sz="2400" dirty="0"/>
              <a:t>AMSC – Acquisition Method Suffix Code</a:t>
            </a:r>
          </a:p>
          <a:p>
            <a:pPr marL="406400" lvl="1" indent="0">
              <a:buNone/>
            </a:pPr>
            <a:r>
              <a:rPr lang="en-US" sz="2400" dirty="0"/>
              <a:t>APPL – Application Rate		</a:t>
            </a:r>
          </a:p>
          <a:p>
            <a:pPr marL="406400" lvl="1" indent="0">
              <a:buNone/>
            </a:pPr>
            <a:r>
              <a:rPr lang="en-US" sz="2400" dirty="0"/>
              <a:t>AS – Alternate Source</a:t>
            </a:r>
          </a:p>
          <a:p>
            <a:pPr marL="406400" lvl="1" indent="0">
              <a:buNone/>
            </a:pPr>
            <a:r>
              <a:rPr lang="en-US" sz="2400" dirty="0" err="1"/>
              <a:t>Asmbly</a:t>
            </a:r>
            <a:r>
              <a:rPr lang="en-US" sz="2400" dirty="0"/>
              <a:t> – Assembly</a:t>
            </a:r>
          </a:p>
          <a:p>
            <a:pPr marL="406400" lvl="1" indent="0">
              <a:buNone/>
            </a:pPr>
            <a:r>
              <a:rPr lang="en-US" sz="2400" dirty="0"/>
              <a:t>Eng - Engineer</a:t>
            </a:r>
          </a:p>
          <a:p>
            <a:pPr marL="406400" lvl="1" indent="0">
              <a:buNone/>
            </a:pPr>
            <a:r>
              <a:rPr lang="en-US" sz="2400" dirty="0"/>
              <a:t>MD – Mission Designation (Aircraft Type)</a:t>
            </a:r>
          </a:p>
          <a:p>
            <a:pPr marL="406400" lvl="1" indent="0">
              <a:buNone/>
            </a:pPr>
            <a:r>
              <a:rPr lang="en-US" sz="2400" dirty="0"/>
              <a:t>N/A – Not Applicable</a:t>
            </a:r>
          </a:p>
          <a:p>
            <a:pPr marL="406400" lvl="1" indent="0">
              <a:buNone/>
            </a:pPr>
            <a:r>
              <a:rPr lang="en-US" sz="2400" dirty="0"/>
              <a:t>NSN – National Stock Number</a:t>
            </a:r>
          </a:p>
          <a:p>
            <a:pPr marL="406400" lvl="1" indent="0">
              <a:buNone/>
            </a:pPr>
            <a:r>
              <a:rPr lang="en-US" sz="2400" dirty="0"/>
              <a:t>OTA – Other Transactional Authority</a:t>
            </a:r>
          </a:p>
          <a:p>
            <a:pPr marL="406400" lvl="1" indent="0">
              <a:buNone/>
            </a:pPr>
            <a:endParaRPr lang="en-US" sz="2400" dirty="0"/>
          </a:p>
          <a:p>
            <a:pPr lvl="1"/>
            <a:endParaRPr lang="en-US" sz="2400" dirty="0"/>
          </a:p>
          <a:p>
            <a:pPr lvl="1"/>
            <a:endParaRPr lang="en-US" sz="2400" dirty="0"/>
          </a:p>
          <a:p>
            <a:pPr lvl="1"/>
            <a:endParaRPr lang="en-US" sz="2400" dirty="0"/>
          </a:p>
          <a:p>
            <a:pPr marL="406400" lvl="1" indent="0">
              <a:buNone/>
            </a:pPr>
            <a:endParaRPr lang="en-US" sz="2400" dirty="0"/>
          </a:p>
          <a:p>
            <a:endParaRPr lang="en-US" sz="2400" dirty="0"/>
          </a:p>
        </p:txBody>
      </p:sp>
      <p:sp>
        <p:nvSpPr>
          <p:cNvPr id="4" name="Slide Number Placeholder 3">
            <a:extLst>
              <a:ext uri="{FF2B5EF4-FFF2-40B4-BE49-F238E27FC236}">
                <a16:creationId xmlns:a16="http://schemas.microsoft.com/office/drawing/2014/main" id="{1A12E3C9-B5E7-F8CF-5452-61A5A627E74D}"/>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409654428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0677063-ABA6-09F2-F30C-AD0FFEF2CC66}"/>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a:extLst>
              <a:ext uri="{FF2B5EF4-FFF2-40B4-BE49-F238E27FC236}">
                <a16:creationId xmlns:a16="http://schemas.microsoft.com/office/drawing/2014/main" id="{4E258985-ECC3-8C8C-3E5D-6E5E409CCD9E}"/>
              </a:ext>
            </a:extLst>
          </p:cNvPr>
          <p:cNvSpPr>
            <a:spLocks noGrp="1"/>
          </p:cNvSpPr>
          <p:nvPr>
            <p:ph type="title"/>
          </p:nvPr>
        </p:nvSpPr>
        <p:spPr>
          <a:xfrm>
            <a:off x="1389712" y="28575"/>
            <a:ext cx="9412576" cy="1061829"/>
          </a:xfrm>
        </p:spPr>
        <p:txBody>
          <a:bodyPr/>
          <a:lstStyle/>
          <a:p>
            <a:r>
              <a:rPr lang="en-US" dirty="0"/>
              <a:t>Acronym Legend</a:t>
            </a:r>
            <a:br>
              <a:rPr lang="en-US" sz="3300" dirty="0"/>
            </a:br>
            <a:r>
              <a:rPr lang="en-US" sz="3300" dirty="0"/>
              <a:t>  </a:t>
            </a:r>
          </a:p>
        </p:txBody>
      </p:sp>
      <p:sp>
        <p:nvSpPr>
          <p:cNvPr id="3" name="Content Placeholder 2">
            <a:extLst>
              <a:ext uri="{FF2B5EF4-FFF2-40B4-BE49-F238E27FC236}">
                <a16:creationId xmlns:a16="http://schemas.microsoft.com/office/drawing/2014/main" id="{741DB22B-E955-9A3A-80D1-33D0DC2F2C10}"/>
              </a:ext>
            </a:extLst>
          </p:cNvPr>
          <p:cNvSpPr>
            <a:spLocks noGrp="1"/>
          </p:cNvSpPr>
          <p:nvPr>
            <p:ph type="body" idx="1"/>
          </p:nvPr>
        </p:nvSpPr>
        <p:spPr>
          <a:xfrm>
            <a:off x="388932" y="1327698"/>
            <a:ext cx="11111696" cy="4995038"/>
          </a:xfrm>
        </p:spPr>
        <p:txBody>
          <a:bodyPr/>
          <a:lstStyle/>
          <a:p>
            <a:pPr marL="406400" lvl="1" indent="0">
              <a:buNone/>
            </a:pPr>
            <a:r>
              <a:rPr lang="en-US" sz="2400" dirty="0"/>
              <a:t>QPA – Quantity Per Assembly</a:t>
            </a:r>
          </a:p>
          <a:p>
            <a:pPr marL="406400" lvl="1" indent="0">
              <a:buNone/>
            </a:pPr>
            <a:r>
              <a:rPr lang="en-US" sz="2400" dirty="0"/>
              <a:t>Rep - Repair</a:t>
            </a:r>
          </a:p>
          <a:p>
            <a:pPr marL="406400" lvl="1" indent="0">
              <a:buNone/>
            </a:pPr>
            <a:r>
              <a:rPr lang="en-US" sz="2400" dirty="0"/>
              <a:t>Rev Eng – Reverse Engineer</a:t>
            </a:r>
          </a:p>
          <a:p>
            <a:pPr marL="406400" lvl="1" indent="0">
              <a:buNone/>
            </a:pPr>
            <a:r>
              <a:rPr lang="en-US" sz="2400" dirty="0"/>
              <a:t>RMC – Repair Method Code</a:t>
            </a:r>
          </a:p>
          <a:p>
            <a:pPr marL="406400" lvl="1" indent="0">
              <a:buNone/>
            </a:pPr>
            <a:r>
              <a:rPr lang="en-US" sz="2400" dirty="0"/>
              <a:t>RMSC – Repair Method Suffix Code</a:t>
            </a:r>
          </a:p>
          <a:p>
            <a:pPr marL="406400" lvl="1" indent="0">
              <a:buNone/>
            </a:pPr>
            <a:r>
              <a:rPr lang="en-US" sz="2400" dirty="0"/>
              <a:t>TMS – Type, Model and Series (Engines Only)</a:t>
            </a:r>
          </a:p>
          <a:p>
            <a:pPr marL="406400" lvl="1" indent="0">
              <a:buNone/>
            </a:pPr>
            <a:r>
              <a:rPr lang="en-US" sz="2400" dirty="0"/>
              <a:t>T.O. – Technical Order</a:t>
            </a:r>
          </a:p>
          <a:p>
            <a:pPr marL="406400" lvl="1" indent="0">
              <a:buNone/>
            </a:pPr>
            <a:r>
              <a:rPr lang="en-US" sz="2400" dirty="0" err="1"/>
              <a:t>Unserv</a:t>
            </a:r>
            <a:r>
              <a:rPr lang="en-US" sz="2400" dirty="0"/>
              <a:t>. Assets Avail – Unserviceable Assets Available</a:t>
            </a:r>
          </a:p>
          <a:p>
            <a:pPr marL="406400" lvl="1" indent="0">
              <a:buNone/>
            </a:pPr>
            <a:endParaRPr lang="en-US" sz="2400" dirty="0"/>
          </a:p>
          <a:p>
            <a:pPr marL="406400" lvl="1" indent="0">
              <a:buNone/>
            </a:pPr>
            <a:endParaRPr lang="en-US" sz="2400" dirty="0"/>
          </a:p>
          <a:p>
            <a:pPr lvl="1"/>
            <a:endParaRPr lang="en-US" sz="2400" dirty="0"/>
          </a:p>
          <a:p>
            <a:pPr lvl="1"/>
            <a:endParaRPr lang="en-US" sz="2400" dirty="0"/>
          </a:p>
          <a:p>
            <a:pPr lvl="1"/>
            <a:endParaRPr lang="en-US" sz="2400" dirty="0"/>
          </a:p>
          <a:p>
            <a:pPr marL="406400" lvl="1" indent="0">
              <a:buNone/>
            </a:pPr>
            <a:endParaRPr lang="en-US" sz="2400" dirty="0"/>
          </a:p>
          <a:p>
            <a:endParaRPr lang="en-US" sz="2400" dirty="0"/>
          </a:p>
        </p:txBody>
      </p:sp>
      <p:sp>
        <p:nvSpPr>
          <p:cNvPr id="4" name="Slide Number Placeholder 3">
            <a:extLst>
              <a:ext uri="{FF2B5EF4-FFF2-40B4-BE49-F238E27FC236}">
                <a16:creationId xmlns:a16="http://schemas.microsoft.com/office/drawing/2014/main" id="{1A12E3C9-B5E7-F8CF-5452-61A5A627E74D}"/>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3705409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D Model </a:t>
            </a:r>
            <a:r>
              <a:rPr lang="en-US" dirty="0" err="1"/>
              <a:t>Fwd</a:t>
            </a:r>
            <a:r>
              <a:rPr lang="en-US" dirty="0"/>
              <a:t> Solar: Reverse Engineering</a:t>
            </a:r>
            <a:br>
              <a:rPr lang="en-US" dirty="0"/>
            </a:br>
            <a:r>
              <a:rPr lang="en-US" dirty="0"/>
              <a:t> Hill AFB – 416</a:t>
            </a:r>
            <a:r>
              <a:rPr lang="en-US" baseline="30000" dirty="0"/>
              <a:t>th</a:t>
            </a:r>
            <a:r>
              <a:rPr lang="en-US" dirty="0"/>
              <a:t> SCMS</a:t>
            </a:r>
          </a:p>
        </p:txBody>
      </p:sp>
      <p:sp>
        <p:nvSpPr>
          <p:cNvPr id="3" name="Content Placeholder 2"/>
          <p:cNvSpPr>
            <a:spLocks noGrp="1"/>
          </p:cNvSpPr>
          <p:nvPr>
            <p:ph type="body" idx="1"/>
          </p:nvPr>
        </p:nvSpPr>
        <p:spPr>
          <a:xfrm>
            <a:off x="1875563" y="3270805"/>
            <a:ext cx="8440873" cy="2769989"/>
          </a:xfrm>
        </p:spPr>
        <p:txBody>
          <a:bodyPr/>
          <a:lstStyle/>
          <a:p>
            <a:pPr marL="0" indent="0" algn="ctr">
              <a:buNone/>
            </a:pPr>
            <a:endParaRPr lang="en-US" b="1" dirty="0"/>
          </a:p>
          <a:p>
            <a:pPr marL="0" indent="0" algn="ctr">
              <a:buNone/>
            </a:pPr>
            <a:endParaRPr lang="en-US" b="1" dirty="0"/>
          </a:p>
          <a:p>
            <a:pPr marL="0" indent="0" algn="ctr">
              <a:buNone/>
            </a:pPr>
            <a:r>
              <a:rPr lang="en-US" b="1" dirty="0"/>
              <a:t>If you would like to participate in the Technical Discussion on:</a:t>
            </a:r>
          </a:p>
          <a:p>
            <a:pPr marL="0" indent="0" algn="ctr">
              <a:buNone/>
            </a:pPr>
            <a:r>
              <a:rPr lang="en-US" b="1" dirty="0">
                <a:solidFill>
                  <a:srgbClr val="FF0000"/>
                </a:solidFill>
              </a:rPr>
              <a:t>Thursday, February 6, 2025, 10:00AM-11:00AM CST</a:t>
            </a:r>
          </a:p>
          <a:p>
            <a:pPr marL="0" indent="0" algn="ctr">
              <a:buNone/>
            </a:pPr>
            <a:r>
              <a:rPr lang="en-US" b="1" dirty="0"/>
              <a:t>provide the following, NLT                            </a:t>
            </a:r>
          </a:p>
          <a:p>
            <a:pPr marL="0" indent="0" algn="ctr">
              <a:buNone/>
            </a:pPr>
            <a:r>
              <a:rPr lang="en-US" b="1" dirty="0">
                <a:solidFill>
                  <a:srgbClr val="FF0000"/>
                </a:solidFill>
              </a:rPr>
              <a:t>January 3, 2025</a:t>
            </a:r>
          </a:p>
          <a:p>
            <a:pPr marL="0" indent="0" algn="ctr">
              <a:buNone/>
            </a:pPr>
            <a:r>
              <a:rPr lang="en-US" b="1" dirty="0">
                <a:solidFill>
                  <a:srgbClr val="FF0000"/>
                </a:solidFill>
              </a:rPr>
              <a:t> </a:t>
            </a:r>
            <a:r>
              <a:rPr lang="en-US" b="1" dirty="0">
                <a:solidFill>
                  <a:srgbClr val="FF0000"/>
                </a:solidFill>
                <a:hlinkClick r:id="rId2"/>
              </a:rPr>
              <a:t>429SCMS.SASPO.Workflow@us.af.mil</a:t>
            </a:r>
            <a:endParaRPr lang="en-US" b="1" dirty="0">
              <a:solidFill>
                <a:srgbClr val="FF0000"/>
              </a:solidFill>
            </a:endParaRPr>
          </a:p>
          <a:p>
            <a:pPr marL="0" indent="0" algn="ctr">
              <a:buNone/>
            </a:pPr>
            <a:r>
              <a:rPr lang="en-US" b="1" dirty="0">
                <a:solidFill>
                  <a:srgbClr val="FF0000"/>
                </a:solidFill>
              </a:rPr>
              <a:t>-Company, -Address, -Name(s), -Email(s), -Phone,</a:t>
            </a:r>
          </a:p>
          <a:p>
            <a:pPr marL="0" indent="0" algn="ctr">
              <a:buNone/>
            </a:pPr>
            <a:r>
              <a:rPr lang="en-US" b="1" dirty="0">
                <a:solidFill>
                  <a:srgbClr val="FF0000"/>
                </a:solidFill>
              </a:rPr>
              <a:t> -Your questions for Engineering, and </a:t>
            </a:r>
          </a:p>
          <a:p>
            <a:pPr marL="0" indent="0" algn="ctr">
              <a:buNone/>
            </a:pPr>
            <a:r>
              <a:rPr lang="en-US" b="1" dirty="0">
                <a:solidFill>
                  <a:srgbClr val="FF0000"/>
                </a:solidFill>
              </a:rPr>
              <a:t>-Statement of Capabilities</a:t>
            </a: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66442" y="1254369"/>
            <a:ext cx="11094785" cy="2281850"/>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Item Function: </a:t>
            </a:r>
            <a:r>
              <a:rPr kumimoji="0" lang="en-US" sz="1800" b="0" i="0" u="none" strike="noStrike" kern="1200" cap="none" spc="0" normalizeH="0" baseline="0" noProof="0" dirty="0">
                <a:ln>
                  <a:noFill/>
                </a:ln>
                <a:solidFill>
                  <a:prstClr val="black"/>
                </a:solidFill>
                <a:effectLst/>
                <a:uLnTx/>
                <a:uFillTx/>
                <a:latin typeface="Calibri"/>
                <a:ea typeface="+mn-ea"/>
                <a:cs typeface="+mn-cs"/>
              </a:rPr>
              <a:t>Transparency, Canopy: F-16 B/D Model FWD Solar 550 Knot, IAW Specification No. 16ZK002G dated September 1999</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Calibri"/>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F-16 Transparency, Canopy is flight safety critical, and the government is seeking additional manufacturers interested in becoming a qualified supplier. The F-16 transparency is a large multi-layered polycarbonate self-contained unit that installs in the moveable portion of the canopy and provides a large aerodynamically shaped transparent enclosure for the cockpit.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2848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D Model Aft Clear: Reverse Engineering</a:t>
            </a:r>
            <a:br>
              <a:rPr lang="en-US" dirty="0"/>
            </a:br>
            <a:r>
              <a:rPr lang="en-US" dirty="0"/>
              <a:t> Hill AFB – 416</a:t>
            </a:r>
            <a:r>
              <a:rPr lang="en-US" baseline="30000" dirty="0"/>
              <a:t>th</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F-16</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D Model Aft Clear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1560-01-497-5959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5004270-01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$21,110.00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D</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1</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 Polycarbonate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71”L X 33”W X 23”H, 52 LBS </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1750" marR="0" lvl="0" indent="0" algn="l">
                        <a:lnSpc>
                          <a:spcPts val="1480"/>
                        </a:lnSpc>
                        <a:spcBef>
                          <a:spcPts val="0"/>
                        </a:spcBef>
                        <a:spcAft>
                          <a:spcPts val="0"/>
                        </a:spcAft>
                        <a:buNone/>
                      </a:pPr>
                      <a:r>
                        <a:rPr lang="en-US" sz="1400" b="1" i="0" u="none" strike="noStrike" noProof="0" dirty="0">
                          <a:solidFill>
                            <a:srgbClr val="000000"/>
                          </a:solidFill>
                          <a:latin typeface="Calibri"/>
                        </a:rPr>
                        <a:t>16VK100001 &amp; 16ZK002</a:t>
                      </a:r>
                      <a:endParaRPr lang="en-US"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1750" lvl="0">
                        <a:lnSpc>
                          <a:spcPts val="1480"/>
                        </a:lnSpc>
                        <a:buNone/>
                      </a:pPr>
                      <a:r>
                        <a:rPr lang="en-US" sz="1400" b="1" i="0" u="none" strike="noStrike" noProof="0" dirty="0">
                          <a:solidFill>
                            <a:srgbClr val="000000"/>
                          </a:solidFill>
                          <a:latin typeface="Calibri"/>
                        </a:rPr>
                        <a:t>81755</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1750"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lang="en-US"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1750">
                        <a:lnSpc>
                          <a:spcPts val="1480"/>
                        </a:lnSpc>
                      </a:pPr>
                      <a:r>
                        <a:rPr lang="en-US" sz="1400" b="1" dirty="0">
                          <a:latin typeface="+mn-lt"/>
                          <a:cs typeface="Calibri"/>
                        </a:rPr>
                        <a:t>16W2-6-2</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1750">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1750" marR="0" lvl="0" indent="0" algn="l" defTabSz="914400" rtl="0" eaLnBrk="1" fontAlgn="auto" latinLnBrk="0" hangingPunct="1">
                        <a:lnSpc>
                          <a:spcPts val="1480"/>
                        </a:lnSpc>
                        <a:spcBef>
                          <a:spcPts val="0"/>
                        </a:spcBef>
                        <a:spcAft>
                          <a:spcPts val="0"/>
                        </a:spcAft>
                        <a:buClrTx/>
                        <a:buSzTx/>
                        <a:buFontTx/>
                        <a:buNone/>
                        <a:tabLst/>
                        <a:defRPr/>
                      </a:pPr>
                      <a:r>
                        <a:rPr lang="fr-FR" sz="1400" b="1" dirty="0">
                          <a:latin typeface="+mn-lt"/>
                          <a:cs typeface="Calibri"/>
                        </a:rPr>
                        <a:t>16K2580-1</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Calibri"/>
                <a:ea typeface="+mn-ea"/>
                <a:cs typeface="+mn-cs"/>
              </a:rPr>
              <a:t>Complete Technical Data Package, Prototype, 3D Modeling Data, Specification Control Drawing Testing and Evaluation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Calibri"/>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Interested vendors should submit a White Paper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600" b="1"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hlinkClick r:id="rId3"/>
              </a:rPr>
              <a:t>429SCMS.SASPO.Workflow@us.af.mil</a:t>
            </a:r>
            <a:endParaRPr kumimoji="0" lang="en-US" sz="1600" b="1"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RSVP for Technical D</a:t>
            </a:r>
            <a:r>
              <a:rPr kumimoji="0" lang="en-US" sz="16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iscussion</a:t>
            </a:r>
            <a:endPar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 name="object 12">
            <a:extLst>
              <a:ext uri="{FF2B5EF4-FFF2-40B4-BE49-F238E27FC236}">
                <a16:creationId xmlns:a16="http://schemas.microsoft.com/office/drawing/2014/main" id="{6976119C-3C07-401B-21A2-9570F3B06DED}"/>
              </a:ext>
            </a:extLst>
          </p:cNvPr>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1</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1</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4</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a:latin typeface="+mn-lt"/>
                          <a:cs typeface="Calibri"/>
                        </a:rPr>
                        <a:t>4</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a:latin typeface="+mn-lt"/>
                          <a:cs typeface="Calibri"/>
                        </a:rPr>
                        <a:t>FY2</a:t>
                      </a:r>
                      <a:r>
                        <a:rPr lang="en-US" sz="1200" b="1" spc="75" dirty="0">
                          <a:latin typeface="+mn-lt"/>
                          <a:cs typeface="Calibri"/>
                        </a:rPr>
                        <a:t>9</a:t>
                      </a:r>
                      <a:r>
                        <a:rPr sz="1200" b="1" spc="75">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48714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D Model Aft Clear: Reverse Engineering</a:t>
            </a:r>
            <a:br>
              <a:rPr lang="en-US" dirty="0"/>
            </a:br>
            <a:r>
              <a:rPr lang="en-US" dirty="0"/>
              <a:t> Hill AFB </a:t>
            </a:r>
            <a:r>
              <a:rPr lang="en-US"/>
              <a:t>– 416</a:t>
            </a:r>
            <a:r>
              <a:rPr lang="en-US" baseline="30000"/>
              <a:t>th</a:t>
            </a:r>
            <a:r>
              <a:rPr lang="en-US"/>
              <a:t> </a:t>
            </a:r>
            <a:r>
              <a:rPr lang="en-US" dirty="0"/>
              <a:t>SCMS</a:t>
            </a:r>
          </a:p>
        </p:txBody>
      </p:sp>
      <p:sp>
        <p:nvSpPr>
          <p:cNvPr id="3" name="Content Placeholder 2"/>
          <p:cNvSpPr>
            <a:spLocks noGrp="1"/>
          </p:cNvSpPr>
          <p:nvPr>
            <p:ph type="body" idx="1"/>
          </p:nvPr>
        </p:nvSpPr>
        <p:spPr>
          <a:xfrm>
            <a:off x="1875563" y="3270805"/>
            <a:ext cx="8440873" cy="2769989"/>
          </a:xfrm>
        </p:spPr>
        <p:txBody>
          <a:bodyPr/>
          <a:lstStyle/>
          <a:p>
            <a:pPr marL="0" indent="0" algn="ctr">
              <a:buNone/>
            </a:pPr>
            <a:endParaRPr lang="en-US" b="1" dirty="0"/>
          </a:p>
          <a:p>
            <a:pPr marL="0" indent="0" algn="ctr">
              <a:buNone/>
            </a:pPr>
            <a:endParaRPr lang="en-US" b="1" dirty="0"/>
          </a:p>
          <a:p>
            <a:pPr marL="0" indent="0" algn="ctr">
              <a:buNone/>
            </a:pPr>
            <a:r>
              <a:rPr lang="en-US" b="1" dirty="0"/>
              <a:t>If you would like to participate in the Technical Discussion on:</a:t>
            </a:r>
          </a:p>
          <a:p>
            <a:pPr marL="0" indent="0" algn="ctr">
              <a:buNone/>
            </a:pPr>
            <a:r>
              <a:rPr lang="en-US" b="1" dirty="0">
                <a:solidFill>
                  <a:srgbClr val="FF0000"/>
                </a:solidFill>
              </a:rPr>
              <a:t>Thursday, February 6, 2025, 10:00AM-11:00AM CST</a:t>
            </a:r>
          </a:p>
          <a:p>
            <a:pPr marL="0" indent="0" algn="ctr">
              <a:buNone/>
            </a:pPr>
            <a:r>
              <a:rPr lang="en-US" b="1" dirty="0"/>
              <a:t>provide the following, NLT                            </a:t>
            </a:r>
          </a:p>
          <a:p>
            <a:pPr marL="0" indent="0" algn="ctr">
              <a:buNone/>
            </a:pPr>
            <a:r>
              <a:rPr lang="en-US" b="1" dirty="0">
                <a:solidFill>
                  <a:srgbClr val="FF0000"/>
                </a:solidFill>
              </a:rPr>
              <a:t>January 3, 2025</a:t>
            </a:r>
          </a:p>
          <a:p>
            <a:pPr marL="0" indent="0" algn="ctr">
              <a:buNone/>
            </a:pPr>
            <a:r>
              <a:rPr lang="en-US" b="1" dirty="0">
                <a:solidFill>
                  <a:srgbClr val="FF0000"/>
                </a:solidFill>
              </a:rPr>
              <a:t> </a:t>
            </a:r>
            <a:r>
              <a:rPr lang="en-US" b="1" dirty="0">
                <a:solidFill>
                  <a:srgbClr val="FF0000"/>
                </a:solidFill>
                <a:hlinkClick r:id="rId2"/>
              </a:rPr>
              <a:t>429SCMS.SASPO.Workflow@us.af.mil</a:t>
            </a:r>
            <a:endParaRPr lang="en-US" b="1" dirty="0">
              <a:solidFill>
                <a:srgbClr val="FF0000"/>
              </a:solidFill>
            </a:endParaRPr>
          </a:p>
          <a:p>
            <a:pPr marL="0" indent="0" algn="ctr">
              <a:buNone/>
            </a:pPr>
            <a:r>
              <a:rPr lang="en-US" b="1" dirty="0">
                <a:solidFill>
                  <a:srgbClr val="FF0000"/>
                </a:solidFill>
              </a:rPr>
              <a:t>-Company, -Address, -Name(s), -Email(s), -Phone,</a:t>
            </a:r>
          </a:p>
          <a:p>
            <a:pPr marL="0" indent="0" algn="ctr">
              <a:buNone/>
            </a:pPr>
            <a:r>
              <a:rPr lang="en-US" b="1" dirty="0">
                <a:solidFill>
                  <a:srgbClr val="FF0000"/>
                </a:solidFill>
              </a:rPr>
              <a:t> -Your questions for Engineering, and </a:t>
            </a:r>
          </a:p>
          <a:p>
            <a:pPr marL="0" indent="0" algn="ctr">
              <a:buNone/>
            </a:pPr>
            <a:r>
              <a:rPr lang="en-US" b="1" dirty="0">
                <a:solidFill>
                  <a:srgbClr val="FF0000"/>
                </a:solidFill>
              </a:rPr>
              <a:t>-Statement of Capabilities</a:t>
            </a: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42166" y="1254369"/>
            <a:ext cx="11119061" cy="2281850"/>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Item Function: </a:t>
            </a:r>
            <a:r>
              <a:rPr kumimoji="0" lang="en-US" sz="1800" b="0" i="0" u="none" strike="noStrike" kern="1200" cap="none" spc="0" normalizeH="0" baseline="0" noProof="0" dirty="0">
                <a:ln>
                  <a:noFill/>
                </a:ln>
                <a:solidFill>
                  <a:prstClr val="black"/>
                </a:solidFill>
                <a:effectLst/>
                <a:uLnTx/>
                <a:uFillTx/>
                <a:latin typeface="Calibri"/>
                <a:ea typeface="+mn-ea"/>
                <a:cs typeface="+mn-cs"/>
              </a:rPr>
              <a:t>Transparency, Canopy: F-16 B/D Model AFT Clear 550 Knot, IAW Specification No. 16ZK002G dated September 1999</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F-16 Transparency, Canopy is flight safety critical, and the government is seeking additional manufacturers interested in becoming a qualified supplier. The F-16 transparency is a large multi-layered polycarbonate self-contained unit that installs in the moveable portion of the canopy and provides a large aerodynamically shaped transparent enclosure for the cockpit.</a:t>
            </a:r>
          </a:p>
        </p:txBody>
      </p:sp>
    </p:spTree>
    <p:extLst>
      <p:ext uri="{BB962C8B-B14F-4D97-AF65-F5344CB8AC3E}">
        <p14:creationId xmlns:p14="http://schemas.microsoft.com/office/powerpoint/2010/main" val="1790737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286541" y="77305"/>
            <a:ext cx="9364526" cy="553998"/>
          </a:xfrm>
        </p:spPr>
        <p:txBody>
          <a:bodyPr/>
          <a:lstStyle/>
          <a:p>
            <a:pPr algn="r"/>
            <a:r>
              <a:rPr lang="en-US" sz="3600" i="1" dirty="0">
                <a:solidFill>
                  <a:srgbClr val="151C77"/>
                </a:solidFill>
              </a:rPr>
              <a:t>KC-135</a:t>
            </a:r>
          </a:p>
        </p:txBody>
      </p:sp>
      <p:sp>
        <p:nvSpPr>
          <p:cNvPr id="2" name="Slide Number Placeholder 1"/>
          <p:cNvSpPr>
            <a:spLocks noGrp="1"/>
          </p:cNvSpPr>
          <p:nvPr>
            <p:ph type="sldNum" sz="quarter" idx="11"/>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baseline="0">
                <a:solidFill>
                  <a:schemeClr val="bg1">
                    <a:lumMod val="50000"/>
                  </a:schemeClr>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pic>
        <p:nvPicPr>
          <p:cNvPr id="5" name="Picture 4" descr="A jet flying in the sky&#10;&#10;Description automatically generated with medium confidence">
            <a:extLst>
              <a:ext uri="{FF2B5EF4-FFF2-40B4-BE49-F238E27FC236}">
                <a16:creationId xmlns:a16="http://schemas.microsoft.com/office/drawing/2014/main" id="{5CF0228B-1892-68E1-296B-9691082CD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405" y="1200840"/>
            <a:ext cx="8182095" cy="5100810"/>
          </a:xfrm>
          <a:prstGeom prst="rect">
            <a:avLst/>
          </a:prstGeom>
        </p:spPr>
      </p:pic>
    </p:spTree>
    <p:extLst>
      <p:ext uri="{BB962C8B-B14F-4D97-AF65-F5344CB8AC3E}">
        <p14:creationId xmlns:p14="http://schemas.microsoft.com/office/powerpoint/2010/main" val="4281491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APU Turbine Engine: AS - Repair</a:t>
            </a:r>
            <a:br>
              <a:rPr lang="en-US" dirty="0"/>
            </a:br>
            <a:r>
              <a:rPr lang="en-US" dirty="0"/>
              <a:t> Hill AFB – 419</a:t>
            </a:r>
            <a:r>
              <a:rPr lang="en-US" baseline="30000" dirty="0"/>
              <a:t>th</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KC-135 </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Auxiliary Power Unit (APU) Turbine Engine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2835-01-685-5852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4550063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$436,796.59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$327,581.07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2</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Not Available</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 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Not Available</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ea typeface="+mn-ea"/>
                          <a:cs typeface="Calibri"/>
                        </a:rPr>
                        <a:t>2G-T62T-43/-44</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a:latin typeface="+mn-lt"/>
                          <a:cs typeface="Arial" panose="020B0604020202020204" pitchFamily="34" charset="0"/>
                        </a:rPr>
                        <a:t>Quick Start </a:t>
                      </a:r>
                      <a:r>
                        <a:rPr lang="fr-FR" sz="1400" b="1" dirty="0" err="1">
                          <a:latin typeface="+mn-lt"/>
                          <a:cs typeface="Arial" panose="020B0604020202020204" pitchFamily="34" charset="0"/>
                        </a:rPr>
                        <a:t>Auxiliary</a:t>
                      </a:r>
                      <a:r>
                        <a:rPr lang="fr-FR" sz="1400" b="1" dirty="0">
                          <a:latin typeface="+mn-lt"/>
                          <a:cs typeface="Arial" panose="020B0604020202020204" pitchFamily="34" charset="0"/>
                        </a:rPr>
                        <a:t> Power System (QSAS)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100" b="1" dirty="0">
                          <a:latin typeface="+mn-lt"/>
                          <a:cs typeface="Calibri"/>
                        </a:rPr>
                        <a:t>36-60</a:t>
                      </a:r>
                      <a:endParaRPr sz="11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100" b="1" dirty="0">
                          <a:latin typeface="+mn-lt"/>
                          <a:cs typeface="Calibri"/>
                        </a:rPr>
                        <a:t>36-60</a:t>
                      </a:r>
                      <a:endParaRPr sz="11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100" b="1" dirty="0">
                          <a:latin typeface="+mn-lt"/>
                          <a:cs typeface="Calibri"/>
                        </a:rPr>
                        <a:t>36-60</a:t>
                      </a:r>
                      <a:endParaRPr sz="11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100" b="1" dirty="0">
                          <a:latin typeface="+mn-lt"/>
                          <a:cs typeface="Calibri"/>
                        </a:rPr>
                        <a:t>36-60</a:t>
                      </a:r>
                      <a:endParaRPr sz="11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100" b="1" dirty="0">
                          <a:latin typeface="+mn-lt"/>
                          <a:cs typeface="Calibri"/>
                        </a:rPr>
                        <a:t>36-60</a:t>
                      </a:r>
                      <a:endParaRPr sz="11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b="1" spc="40" dirty="0">
                          <a:solidFill>
                            <a:schemeClr val="tx1"/>
                          </a:solidFill>
                          <a:latin typeface="+mn-lt"/>
                          <a:ea typeface="+mn-ea"/>
                          <a:cs typeface="Calibri"/>
                        </a:rPr>
                        <a:t>03/29/2024</a:t>
                      </a:r>
                      <a:endParaRPr sz="1200" b="1" spc="40" dirty="0">
                        <a:solidFill>
                          <a:schemeClr val="tx1"/>
                        </a:solidFill>
                        <a:latin typeface="+mn-lt"/>
                        <a:ea typeface="+mn-ea"/>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 2023</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Calibri"/>
                <a:ea typeface="+mn-ea"/>
                <a:cs typeface="+mn-cs"/>
              </a:rPr>
              <a:t>Source Approval Request (SAR) Package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Interested vendors should submit a Source Approval Request (SAR) to </a:t>
            </a:r>
            <a:r>
              <a:rPr kumimoji="0" lang="en-US"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hlinkClick r:id="rId3"/>
              </a:rPr>
              <a:t>AFSC.OL.SB@us.af.mil</a:t>
            </a:r>
            <a:r>
              <a:rPr kumimoji="0" lang="en-US"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 and include your email address and “request a drop off”. A request for drop off will be returned, use this to submit your SAR package. </a:t>
            </a:r>
          </a:p>
        </p:txBody>
      </p:sp>
    </p:spTree>
    <p:extLst>
      <p:ext uri="{BB962C8B-B14F-4D97-AF65-F5344CB8AC3E}">
        <p14:creationId xmlns:p14="http://schemas.microsoft.com/office/powerpoint/2010/main" val="2904062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APU Turbine Engine: AS - Repair</a:t>
            </a:r>
            <a:br>
              <a:rPr lang="en-US" dirty="0"/>
            </a:br>
            <a:r>
              <a:rPr lang="en-US" dirty="0"/>
              <a:t> Hill AFB – 419</a:t>
            </a:r>
            <a:r>
              <a:rPr lang="en-US" baseline="30000" dirty="0"/>
              <a:t>th</a:t>
            </a:r>
            <a:r>
              <a:rPr lang="en-US" dirty="0"/>
              <a:t> SCMS</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13184" y="1254369"/>
            <a:ext cx="11148043" cy="2300594"/>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In the past 5 years, the current source has struggled to overhaul KC 135 APU to meet Air Force requirements, resulting in increased backorders. A supplementary overhaul source would alleviate both the backlog of backorders and help maintain a constant supply of APUs to the warfighter.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 licensing agreement with Pratt and Whitney must be obtained in order to request available drawing from the Public Sales Office.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4491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Control, Electric Light: AS-New Buy</a:t>
            </a:r>
            <a:br>
              <a:rPr lang="en-US" dirty="0"/>
            </a:br>
            <a:r>
              <a:rPr lang="en-US" dirty="0"/>
              <a:t> Tinker AFB – 422</a:t>
            </a:r>
            <a:r>
              <a:rPr lang="en-US" baseline="30000" dirty="0"/>
              <a:t>nd</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1947165832"/>
              </p:ext>
            </p:extLst>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KC-135</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Control, Electric Light</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6130-01-169-2192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latin typeface="+mn-lt"/>
                          <a:cs typeface="Calibri"/>
                        </a:rPr>
                        <a:t>PS413C or 458-50516-501</a:t>
                      </a:r>
                      <a:endParaRPr lang="en-US"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$13,738.41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$2,750.02</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22</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4</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558924898"/>
              </p:ext>
            </p:extLst>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B</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 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Not Available</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458-50516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a:latin typeface="+mn-lt"/>
                          <a:cs typeface="Calibri"/>
                        </a:rPr>
                        <a:t>82918</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latin typeface="+mn-lt"/>
                          <a:cs typeface="Calibri"/>
                        </a:rPr>
                        <a:t>8A10-10-4-3</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653080891"/>
              </p:ext>
            </p:extLst>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4</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95</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4</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5</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4</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4</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4:</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14</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128</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6:</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128</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129</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129</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ea typeface="+mn-ea"/>
                <a:cs typeface="+mn-cs"/>
              </a:rPr>
              <a:t>Deliverables:  </a:t>
            </a:r>
            <a:r>
              <a:rPr kumimoji="0" lang="en-US" sz="1600" b="0" i="0" u="none" strike="noStrike" kern="1200" cap="none" spc="0" normalizeH="0" baseline="0" noProof="0" dirty="0">
                <a:ln>
                  <a:noFill/>
                </a:ln>
                <a:solidFill>
                  <a:prstClr val="black"/>
                </a:solidFill>
                <a:effectLst/>
                <a:uLnTx/>
                <a:uFillTx/>
                <a:ea typeface="+mn-ea"/>
                <a:cs typeface="+mn-cs"/>
              </a:rPr>
              <a:t>Source Approval Request (SAR) Package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Interested vendors should submit a Source Approval Request (SAR) to </a:t>
            </a:r>
            <a:r>
              <a:rPr kumimoji="0" lang="en-US" sz="1600" b="0" i="0" u="none" strike="noStrike" kern="1200" cap="none" spc="0" normalizeH="0" baseline="0" noProof="0" dirty="0">
                <a:ln>
                  <a:noFill/>
                </a:ln>
                <a:solidFill>
                  <a:prstClr val="black"/>
                </a:solidFill>
                <a:effectLst/>
                <a:uLnTx/>
                <a:uFillTx/>
                <a:ea typeface="+mn-ea"/>
                <a:cs typeface="+mn-cs"/>
                <a:hlinkClick r:id="rId3"/>
              </a:rPr>
              <a:t>dlaavnsmallbus@dla.mil</a:t>
            </a:r>
            <a:endParaRPr kumimoji="0" lang="en-US" sz="16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NOTE: Send notification to </a:t>
            </a:r>
            <a:r>
              <a:rPr kumimoji="0" lang="en-US" sz="1600" b="0" i="0" u="none" strike="noStrike" kern="1200" cap="none" spc="0" normalizeH="0" baseline="0" noProof="0" dirty="0">
                <a:ln>
                  <a:noFill/>
                </a:ln>
                <a:solidFill>
                  <a:prstClr val="black"/>
                </a:solidFill>
                <a:effectLst/>
                <a:uLnTx/>
                <a:uFillTx/>
                <a:ea typeface="+mn-ea"/>
                <a:cs typeface="+mn-cs"/>
                <a:hlinkClick r:id="rId4"/>
              </a:rPr>
              <a:t>429scms.SASPO.Workflow@us.af.mil</a:t>
            </a:r>
            <a:r>
              <a:rPr kumimoji="0" lang="en-US" sz="1600" b="0" i="0" u="none" strike="noStrike" kern="1200" cap="none" spc="0" normalizeH="0" baseline="0" noProof="0" dirty="0">
                <a:ln>
                  <a:noFill/>
                </a:ln>
                <a:solidFill>
                  <a:prstClr val="black"/>
                </a:solidFill>
                <a:effectLst/>
                <a:uLnTx/>
                <a:uFillTx/>
                <a:ea typeface="+mn-ea"/>
                <a:cs typeface="+mn-cs"/>
              </a:rPr>
              <a:t> within 45 days of intent to submit SAR package.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928055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Prism, Optical: Market Research</a:t>
            </a:r>
            <a:br>
              <a:rPr lang="en-US" dirty="0"/>
            </a:br>
            <a:r>
              <a:rPr lang="en-US" dirty="0"/>
              <a:t> Tinker AFB – 422</a:t>
            </a:r>
            <a:r>
              <a:rPr lang="en-US" baseline="30000" dirty="0"/>
              <a:t>nd</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19"/>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8643">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A-10</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8643">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8457">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Prism, Optical</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32043">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6650-01-493-3660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5761">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2024166-44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1700">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8643">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8643">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Z</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8643">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8643">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Not Available</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556694400"/>
              </p:ext>
            </p:extLst>
          </p:nvPr>
        </p:nvGraphicFramePr>
        <p:xfrm>
          <a:off x="6273209" y="1195745"/>
          <a:ext cx="5357421" cy="265982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Q</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Crown Glass (JAN-G-174)</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Outer Dimensions of 4.62 IN. X 3.82 IN</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a:latin typeface="+mn-lt"/>
                          <a:cs typeface="Calibri"/>
                        </a:rPr>
                        <a:t>Horizontal Situation Indicator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399"/>
          <a:ext cx="5410273" cy="2364180"/>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270">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198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15</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6</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6</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6</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6</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25">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256">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256">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265">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9133">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211">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8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3962399"/>
            <a:ext cx="5356033"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Interested vendors should submit a Capabilities Statement to </a:t>
            </a:r>
            <a:r>
              <a:rPr kumimoji="0" lang="en-US"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hlinkClick r:id="rId3"/>
              </a:rPr>
              <a:t>429SCMS.SASPO.Workflow@us.af.mil</a:t>
            </a:r>
            <a:r>
              <a:rPr kumimoji="0" lang="en-US"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No Source Approval Request (SAR) Package required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Single Production run to clear backlog may </a:t>
            </a:r>
            <a:r>
              <a:rPr kumimoji="0" lang="en-US" sz="1600" b="0" i="0" u="none" strike="noStrike" kern="1200" cap="none" spc="0" normalizeH="0" baseline="0" noProof="0">
                <a:ln>
                  <a:noFill/>
                </a:ln>
                <a:solidFill>
                  <a:prstClr val="black"/>
                </a:solidFill>
                <a:effectLst/>
                <a:uLnTx/>
                <a:uFillTx/>
                <a:latin typeface="Calibri"/>
                <a:ea typeface="+mn-ea"/>
                <a:cs typeface="Calibri" panose="020F0502020204030204" pitchFamily="34" charset="0"/>
              </a:rPr>
              <a:t>be considered</a:t>
            </a:r>
            <a:endParaRPr kumimoji="0" lang="en-US"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60071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Control, Electric Light: AS-New Buy</a:t>
            </a:r>
            <a:br>
              <a:rPr lang="en-US" dirty="0"/>
            </a:br>
            <a:r>
              <a:rPr lang="en-US" dirty="0"/>
              <a:t> Tinker AFB – 422</a:t>
            </a:r>
            <a:r>
              <a:rPr lang="en-US" baseline="30000" dirty="0"/>
              <a:t>nd</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585870954"/>
              </p:ext>
            </p:extLst>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KC-135</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Control, Electric Light</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6130-01-168-3562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latin typeface="+mn-lt"/>
                          <a:cs typeface="Calibri"/>
                        </a:rPr>
                        <a:t>PS413B or 458-50516-2</a:t>
                      </a:r>
                      <a:endParaRPr lang="en-US"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$12,260.33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$3,078.97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2</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1284426754"/>
              </p:ext>
            </p:extLst>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B</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Metal</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marR="0" lvl="0" indent="0" defTabSz="914400" eaLnBrk="1" fontAlgn="auto" latinLnBrk="0" hangingPunct="1">
                        <a:lnSpc>
                          <a:spcPct val="100000"/>
                        </a:lnSpc>
                        <a:spcBef>
                          <a:spcPts val="755"/>
                        </a:spcBef>
                        <a:spcAft>
                          <a:spcPts val="0"/>
                        </a:spcAft>
                        <a:buClrTx/>
                        <a:buSzTx/>
                        <a:buFontTx/>
                        <a:buNone/>
                        <a:tabLst/>
                        <a:defRPr/>
                      </a:pPr>
                      <a:r>
                        <a:rPr lang="en-US" sz="1400" b="1" dirty="0">
                          <a:latin typeface="+mn-lt"/>
                          <a:cs typeface="Calibri"/>
                        </a:rPr>
                        <a:t>6.900”L X .3150”H X 2.910”W</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458-50516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a:latin typeface="+mn-lt"/>
                          <a:cs typeface="Calibri"/>
                        </a:rPr>
                        <a:t>82918</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latin typeface="+mn-lt"/>
                          <a:cs typeface="Calibri"/>
                        </a:rPr>
                        <a:t>8A10-10-4-3</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495818655"/>
              </p:ext>
            </p:extLst>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4</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23</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1</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1</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4:</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19</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6:</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20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20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20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ea typeface="+mn-ea"/>
                <a:cs typeface="+mn-cs"/>
              </a:rPr>
              <a:t>Deliverables:  </a:t>
            </a:r>
            <a:r>
              <a:rPr kumimoji="0" lang="en-US" sz="1600" b="0" i="0" u="none" strike="noStrike" kern="1200" cap="none" spc="0" normalizeH="0" baseline="0" noProof="0" dirty="0">
                <a:ln>
                  <a:noFill/>
                </a:ln>
                <a:solidFill>
                  <a:prstClr val="black"/>
                </a:solidFill>
                <a:effectLst/>
                <a:uLnTx/>
                <a:uFillTx/>
                <a:ea typeface="+mn-ea"/>
                <a:cs typeface="+mn-cs"/>
              </a:rPr>
              <a:t>Source Approval Request (SAR) Package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Interested vendors should submit a Source Approval Request (SAR) to </a:t>
            </a:r>
            <a:r>
              <a:rPr kumimoji="0" lang="en-US" sz="1600" b="0" i="0" u="none" strike="noStrike" kern="1200" cap="none" spc="0" normalizeH="0" baseline="0" noProof="0" dirty="0">
                <a:ln>
                  <a:noFill/>
                </a:ln>
                <a:solidFill>
                  <a:prstClr val="black"/>
                </a:solidFill>
                <a:effectLst/>
                <a:uLnTx/>
                <a:uFillTx/>
                <a:ea typeface="+mn-ea"/>
                <a:cs typeface="+mn-cs"/>
                <a:hlinkClick r:id="rId3"/>
              </a:rPr>
              <a:t>dlaavnsmallbus@dla.mil</a:t>
            </a:r>
            <a:endParaRPr kumimoji="0" lang="en-US" sz="16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NOTE: Send notification to </a:t>
            </a:r>
            <a:r>
              <a:rPr kumimoji="0" lang="en-US" sz="1600" b="0" i="0" u="none" strike="noStrike" kern="1200" cap="none" spc="0" normalizeH="0" baseline="0" noProof="0" dirty="0">
                <a:ln>
                  <a:noFill/>
                </a:ln>
                <a:solidFill>
                  <a:prstClr val="black"/>
                </a:solidFill>
                <a:effectLst/>
                <a:uLnTx/>
                <a:uFillTx/>
                <a:ea typeface="+mn-ea"/>
                <a:cs typeface="+mn-cs"/>
                <a:hlinkClick r:id="rId4"/>
              </a:rPr>
              <a:t>429scms.SASPO.Workflow@us.af.mil</a:t>
            </a:r>
            <a:r>
              <a:rPr kumimoji="0" lang="en-US" sz="1600" b="0" i="0" u="none" strike="noStrike" kern="1200" cap="none" spc="0" normalizeH="0" baseline="0" noProof="0" dirty="0">
                <a:ln>
                  <a:noFill/>
                </a:ln>
                <a:solidFill>
                  <a:prstClr val="black"/>
                </a:solidFill>
                <a:effectLst/>
                <a:uLnTx/>
                <a:uFillTx/>
                <a:ea typeface="+mn-ea"/>
                <a:cs typeface="+mn-cs"/>
              </a:rPr>
              <a:t> within 45 days of intent to submit SAR package.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275138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742" y="265622"/>
            <a:ext cx="4472952" cy="553998"/>
          </a:xfrm>
        </p:spPr>
        <p:txBody>
          <a:bodyPr/>
          <a:lstStyle/>
          <a:p>
            <a:pPr algn="r"/>
            <a:r>
              <a:rPr lang="en-US" dirty="0">
                <a:solidFill>
                  <a:schemeClr val="tx2"/>
                </a:solidFill>
              </a:rPr>
              <a:t>AN/FPQ-16</a:t>
            </a:r>
            <a:endParaRPr lang="en-US" sz="3600" dirty="0"/>
          </a:p>
        </p:txBody>
      </p:sp>
      <p:pic>
        <p:nvPicPr>
          <p:cNvPr id="4" name="Picture 3" descr="A picture containing grass, outdoor, sky, building&#10;&#10;Description automatically generated">
            <a:extLst>
              <a:ext uri="{FF2B5EF4-FFF2-40B4-BE49-F238E27FC236}">
                <a16:creationId xmlns:a16="http://schemas.microsoft.com/office/drawing/2014/main" id="{15D34A5F-F9FA-D4A4-ADB7-AE5E1B3D6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296" y="1198080"/>
            <a:ext cx="7905407" cy="5147077"/>
          </a:xfrm>
          <a:prstGeom prst="rect">
            <a:avLst/>
          </a:prstGeom>
        </p:spPr>
      </p:pic>
    </p:spTree>
    <p:extLst>
      <p:ext uri="{BB962C8B-B14F-4D97-AF65-F5344CB8AC3E}">
        <p14:creationId xmlns:p14="http://schemas.microsoft.com/office/powerpoint/2010/main" val="882286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Power Supply: AS – Repair </a:t>
            </a:r>
            <a:br>
              <a:rPr lang="en-US" dirty="0"/>
            </a:br>
            <a:r>
              <a:rPr lang="en-US" dirty="0"/>
              <a:t> Hill AFB – 415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a:t>
                      </a:r>
                      <a:r>
                        <a:rPr lang="en-US" sz="1400" b="1">
                          <a:solidFill>
                            <a:schemeClr val="tx1"/>
                          </a:solidFill>
                          <a:latin typeface="+mn-lt"/>
                          <a:cs typeface="Calibri"/>
                        </a:rPr>
                        <a:t>/FPQ-16</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Power Supply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6130-01-500-6331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11253790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$225,744.85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$115,800.39</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18</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Metal, wires, cooling fluid, electrical parts</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pl-PL" sz="1400" b="1" dirty="0">
                          <a:solidFill>
                            <a:schemeClr val="tx1"/>
                          </a:solidFill>
                          <a:latin typeface="+mn-lt"/>
                          <a:ea typeface="+mn-ea"/>
                          <a:cs typeface="Calibri"/>
                        </a:rPr>
                        <a:t>41.5"L X 64"W X 93"H, 13,400LBS</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See note on Slide 2</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31P2-2FPQ16-432-1 and -2</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a:latin typeface="+mn-lt"/>
                          <a:cs typeface="Calibri"/>
                        </a:rPr>
                        <a:t>Radar </a:t>
                      </a:r>
                      <a:r>
                        <a:rPr lang="fr-FR" sz="1400" b="1" dirty="0" err="1">
                          <a:latin typeface="+mn-lt"/>
                          <a:cs typeface="Calibri"/>
                        </a:rPr>
                        <a:t>Transmitter</a:t>
                      </a:r>
                      <a:r>
                        <a:rPr lang="fr-FR" sz="1400" b="1" dirty="0">
                          <a:latin typeface="+mn-lt"/>
                          <a:cs typeface="Calibri"/>
                        </a:rPr>
                        <a:t> - 11257402</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1-2</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i="0" u="none" strike="noStrike" kern="1200" cap="none" spc="0" normalizeH="0" baseline="0" noProof="0" dirty="0">
                <a:ln>
                  <a:noFill/>
                </a:ln>
                <a:solidFill>
                  <a:prstClr val="black"/>
                </a:solidFill>
                <a:effectLst/>
                <a:uLnTx/>
                <a:uFillTx/>
                <a:latin typeface="Calibri"/>
                <a:ea typeface="+mn-ea"/>
                <a:cs typeface="+mn-cs"/>
              </a:rPr>
              <a:t>Source Approval Request (SAR)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Interested vendors should submit a Source Approval Request (SAR) to </a:t>
            </a:r>
            <a:r>
              <a:rPr kumimoji="0" lang="en-US" sz="1600" i="0" u="none" strike="noStrike" kern="1200" cap="none" spc="0" normalizeH="0" baseline="0" noProof="0" dirty="0">
                <a:ln>
                  <a:noFill/>
                </a:ln>
                <a:solidFill>
                  <a:prstClr val="black"/>
                </a:solidFill>
                <a:effectLst/>
                <a:uLnTx/>
                <a:uFillTx/>
                <a:latin typeface="Calibri"/>
                <a:ea typeface="+mn-ea"/>
                <a:cs typeface="+mn-cs"/>
                <a:hlinkClick r:id="rId3"/>
              </a:rPr>
              <a:t>AFSC.OL.SB@us.af.mil</a:t>
            </a:r>
            <a:r>
              <a:rPr kumimoji="0" lang="en-US" sz="1600" i="0" u="none" strike="noStrike" kern="1200" cap="none" spc="0" normalizeH="0" baseline="0" noProof="0" dirty="0">
                <a:ln>
                  <a:noFill/>
                </a:ln>
                <a:solidFill>
                  <a:prstClr val="black"/>
                </a:solidFill>
                <a:effectLst/>
                <a:uLnTx/>
                <a:uFillTx/>
                <a:latin typeface="Calibri"/>
                <a:ea typeface="+mn-ea"/>
                <a:cs typeface="+mn-cs"/>
              </a:rPr>
              <a:t> and include your email address and “request a drop off.” A request for drop off will be returned, use this to submit your SAR package.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3141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Power Supply: AS – Repair </a:t>
            </a:r>
            <a:br>
              <a:rPr lang="en-US" dirty="0"/>
            </a:br>
            <a:r>
              <a:rPr lang="en-US" dirty="0"/>
              <a:t> Hill AFB – 415 SCMS</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09798" y="1254369"/>
            <a:ext cx="11151429" cy="229803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We are facing obsolescence issues with this NSN.  The OEM is no longer interested in manufacturing this item and/or has gone out of business.  No form-fit-function replacement for this item exists and all attempts to find one via independent market research have failed.  We are looking for a vendor who would be willing to manufacture and/or repair this item for us.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Calibri"/>
              </a:rPr>
              <a:t>Drawing not in JEDMICS, but can be provided under certain conditions.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0585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742" y="265622"/>
            <a:ext cx="4472952" cy="553998"/>
          </a:xfrm>
        </p:spPr>
        <p:txBody>
          <a:bodyPr/>
          <a:lstStyle/>
          <a:p>
            <a:pPr algn="r"/>
            <a:r>
              <a:rPr lang="en-US" dirty="0">
                <a:solidFill>
                  <a:schemeClr val="tx2"/>
                </a:solidFill>
              </a:rPr>
              <a:t>AN/FPS-85</a:t>
            </a:r>
            <a:endParaRPr lang="en-US" sz="3600" dirty="0"/>
          </a:p>
        </p:txBody>
      </p:sp>
      <p:pic>
        <p:nvPicPr>
          <p:cNvPr id="6" name="Picture 5" descr="A building with a sunset in the background&#10;&#10;Description automatically generated with low confidence">
            <a:extLst>
              <a:ext uri="{FF2B5EF4-FFF2-40B4-BE49-F238E27FC236}">
                <a16:creationId xmlns:a16="http://schemas.microsoft.com/office/drawing/2014/main" id="{6E7D66BF-C324-B944-51FE-7BB248EBC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222" y="1160030"/>
            <a:ext cx="7391555" cy="5248004"/>
          </a:xfrm>
          <a:prstGeom prst="rect">
            <a:avLst/>
          </a:prstGeom>
        </p:spPr>
      </p:pic>
    </p:spTree>
    <p:extLst>
      <p:ext uri="{BB962C8B-B14F-4D97-AF65-F5344CB8AC3E}">
        <p14:creationId xmlns:p14="http://schemas.microsoft.com/office/powerpoint/2010/main" val="1671325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Control Indicator: AS – New Buy</a:t>
            </a:r>
            <a:br>
              <a:rPr lang="en-US" dirty="0"/>
            </a:br>
            <a:r>
              <a:rPr lang="en-US" dirty="0"/>
              <a:t> Hill AFB – 415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AN/FPS-85</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Control Indicator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5895-00-442-8694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2056351-0501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$877,200.00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$252,189.07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16</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3162161159"/>
              </p:ext>
            </p:extLst>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H</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solidFill>
                            <a:schemeClr val="tx1"/>
                          </a:solidFill>
                          <a:latin typeface="+mn-lt"/>
                          <a:cs typeface="Calibri"/>
                        </a:rPr>
                        <a:t> Electronic Components</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cs typeface="Calibri"/>
                        </a:rPr>
                        <a:t>20.5” x 19” X 12.22”</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See note on Slide 2</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Yes </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31P1-2FPS85-22</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Control Indicator Group PN 2058146-0502</a:t>
                      </a:r>
                      <a:endParaRPr lang="fr-F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1-2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Calibri"/>
                <a:ea typeface="+mn-ea"/>
                <a:cs typeface="+mn-cs"/>
              </a:rPr>
              <a:t>Source Approval Request (SAR)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Interested vendors should submit a Source Approval Request (SAR) to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a:rPr>
              <a:t>AFSC.OL.SB@us.af.mil</a:t>
            </a:r>
            <a:r>
              <a:rPr kumimoji="0" lang="en-US" sz="1600" b="0" i="0" u="none" strike="noStrike" kern="1200" cap="none" spc="0" normalizeH="0" baseline="0" noProof="0" dirty="0">
                <a:ln>
                  <a:noFill/>
                </a:ln>
                <a:solidFill>
                  <a:prstClr val="black"/>
                </a:solidFill>
                <a:effectLst/>
                <a:uLnTx/>
                <a:uFillTx/>
                <a:latin typeface="Calibri"/>
                <a:ea typeface="+mn-ea"/>
                <a:cs typeface="+mn-cs"/>
              </a:rPr>
              <a:t> and include your email address and “request a drop off.” A request for drop off will be returned, use this to submit your SAR package.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3215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Control Indicator: AS – New Buy</a:t>
            </a:r>
            <a:br>
              <a:rPr lang="en-US" dirty="0"/>
            </a:br>
            <a:r>
              <a:rPr lang="en-US" dirty="0"/>
              <a:t> Hill AFB – 415 SCMS</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485776" y="1254369"/>
            <a:ext cx="11175452" cy="225083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We are facing obsolescence issues with this NSN.  The OEM is no longer interested in manufacturing this item and/or has gone out of business.  No form-fit-function replacement for this item exists and all attempts to find one via independent market research have failed.  We are looking for a vendor who would be willing to manufacture and/or repair this item for us.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Calibri"/>
              </a:rPr>
              <a:t>Drawings not present in JEDMICS, but can be provided under certain conditions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701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Circuit Card Assembly: AS – New Buy/Repair</a:t>
            </a:r>
            <a:br>
              <a:rPr lang="en-US" dirty="0"/>
            </a:br>
            <a:r>
              <a:rPr lang="en-US" dirty="0"/>
              <a:t> Hill AFB – 415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4024108526"/>
              </p:ext>
            </p:extLst>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a:t>
                      </a:r>
                      <a:r>
                        <a:rPr lang="en-US" sz="1400" b="1">
                          <a:solidFill>
                            <a:schemeClr val="tx1"/>
                          </a:solidFill>
                          <a:latin typeface="+mn-lt"/>
                          <a:cs typeface="Calibri"/>
                        </a:rPr>
                        <a:t>/FPS-85</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Circuit Card Assembly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5998-01-464-3866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2052607-0501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$5,406.32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$2,773.28</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V</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330292797"/>
              </p:ext>
            </p:extLst>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H</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2</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 Electronic Components</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pl-PL" sz="1400" b="1" dirty="0">
                          <a:solidFill>
                            <a:schemeClr val="tx1"/>
                          </a:solidFill>
                          <a:latin typeface="+mn-lt"/>
                          <a:ea typeface="+mn-ea"/>
                          <a:cs typeface="Calibri"/>
                        </a:rPr>
                        <a:t>9.5"L X 6.5"W X 4"H, 4LBS</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See note on Slide 2</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31P1-2FPS85-22</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Transmitter</a:t>
                      </a:r>
                      <a:r>
                        <a:rPr lang="fr-FR" sz="1400" b="1" dirty="0">
                          <a:latin typeface="+mn-lt"/>
                          <a:cs typeface="Calibri"/>
                        </a:rPr>
                        <a:t>, Radar - 5840014540012</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2249228951"/>
              </p:ext>
            </p:extLst>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100" b="1" dirty="0">
                          <a:latin typeface="+mn-lt"/>
                          <a:cs typeface="Calibri"/>
                        </a:rPr>
                        <a:t>20-50</a:t>
                      </a:r>
                      <a:endParaRPr sz="11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gn="l">
                        <a:lnSpc>
                          <a:spcPts val="1400"/>
                        </a:lnSpc>
                        <a:spcBef>
                          <a:spcPts val="20"/>
                        </a:spcBef>
                      </a:pPr>
                      <a:r>
                        <a:rPr lang="en-US" sz="1100" b="1" dirty="0">
                          <a:latin typeface="+mn-lt"/>
                          <a:cs typeface="Calibri"/>
                        </a:rPr>
                        <a:t>20-50</a:t>
                      </a:r>
                      <a:endParaRPr sz="11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100" b="1" dirty="0">
                          <a:latin typeface="+mn-lt"/>
                          <a:cs typeface="Calibri"/>
                        </a:rPr>
                        <a:t>20-50</a:t>
                      </a:r>
                      <a:endParaRPr sz="11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10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Calibri"/>
                <a:ea typeface="+mn-ea"/>
                <a:cs typeface="+mn-cs"/>
              </a:rPr>
              <a:t>Source Approval Request (SAR)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Interested vendors should submit a Source Approval Request (SAR) to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a:rPr>
              <a:t>AFSC.OL.SB@us.af.mil</a:t>
            </a:r>
            <a:r>
              <a:rPr kumimoji="0" lang="en-US" sz="1600" b="0" i="0" u="none" strike="noStrike" kern="1200" cap="none" spc="0" normalizeH="0" baseline="0" noProof="0" dirty="0">
                <a:ln>
                  <a:noFill/>
                </a:ln>
                <a:solidFill>
                  <a:prstClr val="black"/>
                </a:solidFill>
                <a:effectLst/>
                <a:uLnTx/>
                <a:uFillTx/>
                <a:latin typeface="Calibri"/>
                <a:ea typeface="+mn-ea"/>
                <a:cs typeface="+mn-cs"/>
              </a:rPr>
              <a:t> and include your email address and “request a drop off.” A request for drop off will be returned, use this to submit your SAR package.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3519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Circuit </a:t>
            </a:r>
            <a:r>
              <a:rPr lang="en-US"/>
              <a:t>Card Assembly: </a:t>
            </a:r>
            <a:r>
              <a:rPr lang="en-US" dirty="0"/>
              <a:t>AS – New Buy</a:t>
            </a:r>
            <a:br>
              <a:rPr lang="en-US" dirty="0"/>
            </a:br>
            <a:r>
              <a:rPr lang="en-US" dirty="0"/>
              <a:t> Hill AFB – 415 SCMS</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25982" y="1254369"/>
            <a:ext cx="11135245" cy="2265666"/>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We are facing obsolescence issues with this NSN.  The OEM is no longer interested in manufacturing this item and/or has gone out of business.  No form-fit-function replacement for this item exists and all attempts to find one via independent market research have failed.  We are looking for a vendor who would be willing to manufacture and/or repair this item for us.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Calibri"/>
              </a:rPr>
              <a:t>Drawing not in JEDMICS, but can be provided under certain conditions.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8478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Electronic Component: AS – New Buy</a:t>
            </a:r>
            <a:br>
              <a:rPr lang="en-US" dirty="0"/>
            </a:br>
            <a:r>
              <a:rPr lang="en-US" dirty="0"/>
              <a:t> Hill AFB – 415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AN/FPS-85</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Electronic Component</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5998-00-420-6866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2052601-0501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$877,200.00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$252,189.07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2/A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Electronic Components</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pl-PL" sz="1400" b="1" dirty="0">
                          <a:solidFill>
                            <a:schemeClr val="tx1"/>
                          </a:solidFill>
                          <a:latin typeface="+mn-lt"/>
                          <a:ea typeface="+mn-ea"/>
                          <a:cs typeface="Calibri"/>
                        </a:rPr>
                        <a:t>10.5"L X 8.3"W X 6.5"H, 3.5LBS</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Yes</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2052601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solidFill>
                            <a:schemeClr val="tx1"/>
                          </a:solidFill>
                          <a:latin typeface="+mn-lt"/>
                          <a:cs typeface="Calibri"/>
                        </a:rPr>
                        <a:t>06845</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31P1-2FPS85-92, -93, and -94</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a:latin typeface="+mn-lt"/>
                          <a:cs typeface="Calibri"/>
                        </a:rPr>
                        <a:t>Logic Group - PN 4020578-0502</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6</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Calibri"/>
                <a:ea typeface="+mn-ea"/>
                <a:cs typeface="+mn-cs"/>
              </a:rPr>
              <a:t>Source Approval Request (SAR)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Interested vendors should submit a Source Approval Request (SAR) to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a:rPr>
              <a:t>AFSC.OL.SB@us.af.mil</a:t>
            </a:r>
            <a:r>
              <a:rPr kumimoji="0" lang="en-US" sz="1600" b="0" i="0" u="none" strike="noStrike" kern="1200" cap="none" spc="0" normalizeH="0" baseline="0" noProof="0" dirty="0">
                <a:ln>
                  <a:noFill/>
                </a:ln>
                <a:solidFill>
                  <a:prstClr val="black"/>
                </a:solidFill>
                <a:effectLst/>
                <a:uLnTx/>
                <a:uFillTx/>
                <a:latin typeface="Calibri"/>
                <a:ea typeface="+mn-ea"/>
                <a:cs typeface="+mn-cs"/>
              </a:rPr>
              <a:t> and include your email address and “request a drop off.” A request for drop off will be returned, use this to submit your SAR package.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3184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286541" y="77305"/>
            <a:ext cx="9364526" cy="553998"/>
          </a:xfrm>
        </p:spPr>
        <p:txBody>
          <a:bodyPr/>
          <a:lstStyle/>
          <a:p>
            <a:pPr algn="r"/>
            <a:r>
              <a:rPr lang="en-US" dirty="0">
                <a:solidFill>
                  <a:srgbClr val="151C77"/>
                </a:solidFill>
              </a:rPr>
              <a:t>F-16 Fighting Falcon</a:t>
            </a:r>
            <a:endParaRPr lang="en-US" sz="3600" i="1" dirty="0">
              <a:solidFill>
                <a:srgbClr val="151C77"/>
              </a:solidFill>
            </a:endParaRPr>
          </a:p>
        </p:txBody>
      </p:sp>
      <p:sp>
        <p:nvSpPr>
          <p:cNvPr id="2" name="Slide Number Placeholder 1"/>
          <p:cNvSpPr>
            <a:spLocks noGrp="1"/>
          </p:cNvSpPr>
          <p:nvPr>
            <p:ph type="sldNum" sz="quarter" idx="11"/>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baseline="0">
                <a:solidFill>
                  <a:schemeClr val="bg1">
                    <a:lumMod val="50000"/>
                  </a:schemeClr>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892973B1-CDAB-E8E3-23B5-7D2903C78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126045"/>
            <a:ext cx="8229600" cy="5256281"/>
          </a:xfrm>
          <a:prstGeom prst="rect">
            <a:avLst/>
          </a:prstGeom>
        </p:spPr>
      </p:pic>
    </p:spTree>
    <p:extLst>
      <p:ext uri="{BB962C8B-B14F-4D97-AF65-F5344CB8AC3E}">
        <p14:creationId xmlns:p14="http://schemas.microsoft.com/office/powerpoint/2010/main" val="1236305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Electronic Component: AS – New Buy</a:t>
            </a:r>
            <a:br>
              <a:rPr lang="en-US" dirty="0"/>
            </a:br>
            <a:r>
              <a:rPr lang="en-US" dirty="0"/>
              <a:t> Hill AFB – 415 SCMS</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0772" y="1254369"/>
            <a:ext cx="11130455" cy="192265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We are facing obsolescence issues with this NSN.  The OEM is no longer interested in manufacturing this item and/or has gone out of business.  No form-fit-function replacement for this item exists and all attempts to find one via independent market research have failed.  We are looking for a vendor who would be willing to manufacture this item for us.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2096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I/O Module: Market Research</a:t>
            </a:r>
            <a:br>
              <a:rPr lang="en-US" dirty="0"/>
            </a:br>
            <a:r>
              <a:rPr lang="en-US" dirty="0"/>
              <a:t> Hill AFB – 415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a:t>
                      </a:r>
                      <a:r>
                        <a:rPr lang="en-US" sz="1400" b="1">
                          <a:solidFill>
                            <a:schemeClr val="tx1"/>
                          </a:solidFill>
                          <a:latin typeface="+mn-lt"/>
                          <a:cs typeface="Calibri"/>
                        </a:rPr>
                        <a:t>/FPS-85</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solidFill>
                            <a:schemeClr val="tx1"/>
                          </a:solidFill>
                          <a:latin typeface="+mn-lt"/>
                          <a:ea typeface="+mn-ea"/>
                          <a:cs typeface="Calibri"/>
                        </a:rPr>
                        <a:t>I/O Module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solidFill>
                            <a:schemeClr val="tx1"/>
                          </a:solidFill>
                          <a:latin typeface="+mn-lt"/>
                          <a:ea typeface="+mn-ea"/>
                          <a:cs typeface="Calibri"/>
                        </a:rPr>
                        <a:t>5998-01-586-6701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solidFill>
                            <a:schemeClr val="tx1"/>
                          </a:solidFill>
                          <a:latin typeface="+mn-lt"/>
                          <a:ea typeface="+mn-ea"/>
                          <a:cs typeface="Calibri"/>
                        </a:rPr>
                        <a:t>R106247-01 or 778800-01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$3,178.72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$1,630.59</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solidFill>
                            <a:schemeClr val="tx1"/>
                          </a:solidFill>
                          <a:latin typeface="+mn-lt"/>
                          <a:cs typeface="Calibri"/>
                        </a:rPr>
                        <a:t> Electronic Components</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cs typeface="Calibri"/>
                        </a:rPr>
                        <a:t>12.5” L x 8.3” W x 3” D, 3 LBS</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lang="en-US"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a:latin typeface="+mn-lt"/>
                          <a:cs typeface="Calibri"/>
                        </a:rPr>
                        <a:t>Monitor Controller, </a:t>
                      </a:r>
                      <a:r>
                        <a:rPr lang="fr-FR" sz="1400" b="1" dirty="0" err="1">
                          <a:latin typeface="+mn-lt"/>
                          <a:cs typeface="Calibri"/>
                        </a:rPr>
                        <a:t>Transmitter</a:t>
                      </a:r>
                      <a:r>
                        <a:rPr lang="fr-FR" sz="1400" b="1" dirty="0">
                          <a:latin typeface="+mn-lt"/>
                          <a:cs typeface="Calibri"/>
                        </a:rPr>
                        <a:t> - R104019-01</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1-2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a:t>
                      </a:r>
                      <a:r>
                        <a:rPr lang="en-US" sz="1200" b="1" spc="75" dirty="0">
                          <a:latin typeface="+mn-lt"/>
                          <a:cs typeface="Calibri"/>
                        </a:rPr>
                        <a:t>28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Interested vendors should submit a Capabilities Statement to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3"/>
              </a:rPr>
              <a:t>429SCMS.SASPO.Workflow@us.af.mil</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2290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I/O Module: Market Research</a:t>
            </a:r>
            <a:br>
              <a:rPr lang="en-US" dirty="0"/>
            </a:br>
            <a:r>
              <a:rPr lang="en-US" dirty="0"/>
              <a:t> Hill AFB – 415 SCMS</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0772" y="1254369"/>
            <a:ext cx="11130455" cy="192265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This is a COTS item, and we don’t have any data on it. We are facing obsolescence issues with this NSN.  The OEM is no longer interested in manufacturing this item and/or has gone out of business.  No form-fit-function replacement for this item exists and all attempts to find one via independent market research have failed.  We are looking for a vendor who would be willing to manufacture or sell us this item for us.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4982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Multiplexer Switch Module: Market Research</a:t>
            </a:r>
            <a:br>
              <a:rPr lang="en-US" dirty="0"/>
            </a:br>
            <a:r>
              <a:rPr lang="en-US" dirty="0"/>
              <a:t> Hill AFB – 415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a:t>
                      </a:r>
                      <a:r>
                        <a:rPr lang="en-US" sz="1400" b="1">
                          <a:solidFill>
                            <a:schemeClr val="tx1"/>
                          </a:solidFill>
                          <a:latin typeface="+mn-lt"/>
                          <a:cs typeface="Calibri"/>
                        </a:rPr>
                        <a:t>/FPS-85</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Multiplexer Switch Module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6030-01-582-8092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R106255-01 or 778572-94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$2,161.94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$1,109.01</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marR="0" lvl="0" indent="0" algn="l" defTabSz="914400" rtl="0" eaLnBrk="1" fontAlgn="auto" latinLnBrk="0" hangingPunct="1">
                        <a:lnSpc>
                          <a:spcPts val="140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marR="0" lvl="0" indent="0" algn="l" defTabSz="914400" rtl="0" eaLnBrk="1" fontAlgn="auto" latinLnBrk="0" hangingPunct="1">
                        <a:lnSpc>
                          <a:spcPts val="140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solidFill>
                            <a:schemeClr val="tx1"/>
                          </a:solidFill>
                          <a:latin typeface="+mn-lt"/>
                          <a:cs typeface="Calibri"/>
                        </a:rPr>
                        <a:t> Electronic Components</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marR="0" lvl="0" indent="0" defTabSz="914400" eaLnBrk="1" fontAlgn="auto" latinLnBrk="0" hangingPunct="1">
                        <a:lnSpc>
                          <a:spcPct val="100000"/>
                        </a:lnSpc>
                        <a:spcBef>
                          <a:spcPts val="755"/>
                        </a:spcBef>
                        <a:spcAft>
                          <a:spcPts val="0"/>
                        </a:spcAft>
                        <a:buClrTx/>
                        <a:buSzTx/>
                        <a:buFontTx/>
                        <a:buNone/>
                        <a:tabLst/>
                        <a:defRPr/>
                      </a:pPr>
                      <a:r>
                        <a:rPr lang="en-US" sz="1400" b="1" dirty="0">
                          <a:solidFill>
                            <a:schemeClr val="tx1"/>
                          </a:solidFill>
                          <a:latin typeface="+mn-lt"/>
                          <a:cs typeface="Calibri"/>
                        </a:rPr>
                        <a:t>8.5” X 5.1” X.8”</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300" b="1" dirty="0" err="1">
                          <a:latin typeface="+mn-lt"/>
                          <a:cs typeface="Calibri"/>
                        </a:rPr>
                        <a:t>Chassis</a:t>
                      </a:r>
                      <a:r>
                        <a:rPr lang="fr-FR" sz="1300" b="1" dirty="0">
                          <a:latin typeface="+mn-lt"/>
                          <a:cs typeface="Calibri"/>
                        </a:rPr>
                        <a:t> </a:t>
                      </a:r>
                      <a:r>
                        <a:rPr lang="fr-FR" sz="1300" b="1" dirty="0" err="1">
                          <a:latin typeface="+mn-lt"/>
                          <a:cs typeface="Calibri"/>
                        </a:rPr>
                        <a:t>Assembly</a:t>
                      </a:r>
                      <a:r>
                        <a:rPr lang="fr-FR" sz="1300" b="1" dirty="0">
                          <a:latin typeface="+mn-lt"/>
                          <a:cs typeface="Calibri"/>
                        </a:rPr>
                        <a:t>, PXI, Diagnostic - PN R103864-01</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1-2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Interested vendors should submit a Capabilities Statement to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3"/>
              </a:rPr>
              <a:t>429SCMS.SASPO.Workflow@us.af.mil</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9611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Multiplexer Switch Module: Market Research</a:t>
            </a:r>
            <a:br>
              <a:rPr lang="en-US" dirty="0"/>
            </a:br>
            <a:r>
              <a:rPr lang="en-US" dirty="0"/>
              <a:t> Hill AFB – 415 SCMS</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0772" y="1254369"/>
            <a:ext cx="11130455" cy="192265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This is a COTS item. We are facing obsolescence issues with this NSN.  The OEM is no longer interested in manufacturing this item and/or has gone out of business.  No form-fit-function replacement for this item exists and all attempts to find one via independent market research have failed.  We are looking for a vendor who would be willing to manufacture or sell us this item.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1424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Oscillating Group: AS – New Buy</a:t>
            </a:r>
            <a:br>
              <a:rPr lang="en-US" dirty="0"/>
            </a:br>
            <a:r>
              <a:rPr lang="en-US" dirty="0"/>
              <a:t> Hill AFB – 415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a:t>
                      </a:r>
                      <a:r>
                        <a:rPr lang="en-US" sz="1400" b="1">
                          <a:solidFill>
                            <a:schemeClr val="tx1"/>
                          </a:solidFill>
                          <a:latin typeface="+mn-lt"/>
                          <a:cs typeface="Calibri"/>
                        </a:rPr>
                        <a:t>/FPS-85</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Oscillating Group</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5955-00-054-5924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2052607-0501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$1,671.81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V</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2</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solidFill>
                            <a:schemeClr val="tx1"/>
                          </a:solidFill>
                          <a:latin typeface="+mn-lt"/>
                          <a:cs typeface="Calibri"/>
                        </a:rPr>
                        <a:t> Metal</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pl-PL" sz="1400" b="1" dirty="0">
                          <a:solidFill>
                            <a:schemeClr val="tx1"/>
                          </a:solidFill>
                          <a:latin typeface="+mn-lt"/>
                          <a:ea typeface="+mn-ea"/>
                          <a:cs typeface="Calibri"/>
                        </a:rPr>
                        <a:t>12.5"L X 12.5"W X 18.5"H, 5LBS</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See note on Slide 2</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31P1-2FPS85-06</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a:latin typeface="+mn-lt"/>
                          <a:cs typeface="Calibri"/>
                        </a:rPr>
                        <a:t>Pulse </a:t>
                      </a:r>
                      <a:r>
                        <a:rPr lang="fr-FR" sz="1400" b="1" dirty="0" err="1">
                          <a:latin typeface="+mn-lt"/>
                          <a:cs typeface="Calibri"/>
                        </a:rPr>
                        <a:t>Generator</a:t>
                      </a:r>
                      <a:r>
                        <a:rPr lang="fr-FR" sz="1400" b="1" dirty="0">
                          <a:latin typeface="+mn-lt"/>
                          <a:cs typeface="Calibri"/>
                        </a:rPr>
                        <a:t> PN 2052609-0501</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1-2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a:latin typeface="+mn-lt"/>
                          <a:cs typeface="Calibri"/>
                        </a:rPr>
                        <a:t>FY2</a:t>
                      </a:r>
                      <a:r>
                        <a:rPr lang="en-US" sz="1200" b="1" spc="75" dirty="0">
                          <a:latin typeface="+mn-lt"/>
                          <a:cs typeface="Calibri"/>
                        </a:rPr>
                        <a:t>9</a:t>
                      </a:r>
                      <a:r>
                        <a:rPr sz="1200" b="1" spc="75">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i="0" u="none" strike="noStrike" kern="1200" cap="none" spc="0" normalizeH="0" baseline="0" noProof="0" dirty="0">
                <a:ln>
                  <a:noFill/>
                </a:ln>
                <a:solidFill>
                  <a:prstClr val="black"/>
                </a:solidFill>
                <a:effectLst/>
                <a:uLnTx/>
                <a:uFillTx/>
                <a:latin typeface="Calibri"/>
                <a:ea typeface="+mn-ea"/>
                <a:cs typeface="+mn-cs"/>
              </a:rPr>
              <a:t>Source Approval Request (SAR)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Interested vendors should submit a Source Approval Request (SAR) to </a:t>
            </a:r>
            <a:r>
              <a:rPr kumimoji="0" lang="en-US" sz="1600" i="0" u="none" strike="noStrike" kern="1200" cap="none" spc="0" normalizeH="0" baseline="0" noProof="0" dirty="0">
                <a:ln>
                  <a:noFill/>
                </a:ln>
                <a:solidFill>
                  <a:prstClr val="black"/>
                </a:solidFill>
                <a:effectLst/>
                <a:uLnTx/>
                <a:uFillTx/>
                <a:latin typeface="Calibri"/>
                <a:ea typeface="+mn-ea"/>
                <a:cs typeface="+mn-cs"/>
                <a:hlinkClick r:id="rId3"/>
              </a:rPr>
              <a:t>AFSC.OL.SB@us.af.mil</a:t>
            </a:r>
            <a:r>
              <a:rPr kumimoji="0" lang="en-US" sz="1600" i="0" u="none" strike="noStrike" kern="1200" cap="none" spc="0" normalizeH="0" baseline="0" noProof="0" dirty="0">
                <a:ln>
                  <a:noFill/>
                </a:ln>
                <a:solidFill>
                  <a:prstClr val="black"/>
                </a:solidFill>
                <a:effectLst/>
                <a:uLnTx/>
                <a:uFillTx/>
                <a:latin typeface="Calibri"/>
                <a:ea typeface="+mn-ea"/>
                <a:cs typeface="+mn-cs"/>
              </a:rPr>
              <a:t> and include your email address and “request a drop off.” A request for drop off will be returned, use this to submit your SAR package.</a:t>
            </a:r>
          </a:p>
        </p:txBody>
      </p:sp>
    </p:spTree>
    <p:extLst>
      <p:ext uri="{BB962C8B-B14F-4D97-AF65-F5344CB8AC3E}">
        <p14:creationId xmlns:p14="http://schemas.microsoft.com/office/powerpoint/2010/main" val="2659239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Oscillating Group: AS – New Buy</a:t>
            </a:r>
            <a:br>
              <a:rPr lang="en-US" dirty="0"/>
            </a:br>
            <a:r>
              <a:rPr lang="en-US" dirty="0"/>
              <a:t> Hill AFB – 415 SCMS</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42166" y="1254369"/>
            <a:ext cx="11119061" cy="2016436"/>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We are facing obsolescence issues with this NSN. The OEM is no longer interested in manufacturing this item and/or has gone out of business. No form-fit-function replacement for this item exists and all attempts to find one via independent market research have failed. We are looking for a vendor who would be willing to manufacture this item for us.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Calibri"/>
              </a:rPr>
              <a:t>Drawings not in JEDMICS, but can be provided under certain conditions.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0967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Power Supply Board: AS – Repair </a:t>
            </a:r>
            <a:br>
              <a:rPr lang="en-US" dirty="0"/>
            </a:br>
            <a:r>
              <a:rPr lang="en-US" dirty="0"/>
              <a:t> Hill AFB – 415</a:t>
            </a:r>
            <a:r>
              <a:rPr lang="en-US" baseline="30000" dirty="0"/>
              <a:t>th</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AN/FPS-85</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Power Supply Board </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6130-01-455-3739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9477820-10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$358.29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$183.79</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V</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H</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solidFill>
                            <a:schemeClr val="tx1"/>
                          </a:solidFill>
                          <a:latin typeface="+mn-lt"/>
                          <a:cs typeface="Calibri"/>
                        </a:rPr>
                        <a:t> Electronic Components</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12.5” L x 8.30” W x 4 H”, 4 LBS </a:t>
                      </a:r>
                      <a:r>
                        <a:rPr lang="en-US" sz="1100" b="1" dirty="0">
                          <a:solidFill>
                            <a:schemeClr val="tx1"/>
                          </a:solidFill>
                          <a:latin typeface="+mn-lt"/>
                          <a:ea typeface="+mn-ea"/>
                          <a:cs typeface="Calibri"/>
                        </a:rPr>
                        <a:t>(Packing Dimensions)</a:t>
                      </a:r>
                      <a:endParaRPr lang="pl-PL" sz="11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Yes</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9477820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solidFill>
                            <a:schemeClr val="tx1"/>
                          </a:solidFill>
                          <a:latin typeface="+mn-lt"/>
                          <a:cs typeface="Calibri"/>
                        </a:rPr>
                        <a:t>98749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ea typeface="+mn-ea"/>
                          <a:cs typeface="Calibri"/>
                        </a:rPr>
                        <a:t>31P1-2FPS85-22</a:t>
                      </a:r>
                      <a:endParaRPr lang="pl-PL" sz="1400" b="1" dirty="0">
                        <a:solidFill>
                          <a:schemeClr val="tx1"/>
                        </a:solidFill>
                        <a:latin typeface="+mn-lt"/>
                        <a:ea typeface="+mn-ea"/>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a:latin typeface="+mn-lt"/>
                          <a:cs typeface="Calibri"/>
                        </a:rPr>
                        <a:t>Radar </a:t>
                      </a:r>
                      <a:r>
                        <a:rPr lang="fr-FR" sz="1400" b="1" dirty="0" err="1">
                          <a:latin typeface="+mn-lt"/>
                          <a:cs typeface="Calibri"/>
                        </a:rPr>
                        <a:t>Transmitter</a:t>
                      </a:r>
                      <a:r>
                        <a:rPr lang="fr-FR" sz="1400" b="1" dirty="0">
                          <a:latin typeface="+mn-lt"/>
                          <a:cs typeface="Calibri"/>
                        </a:rPr>
                        <a:t> - 5840014540012</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100" b="1" dirty="0">
                          <a:latin typeface="+mn-lt"/>
                          <a:cs typeface="Calibri"/>
                        </a:rPr>
                        <a:t>60-70</a:t>
                      </a:r>
                      <a:endParaRPr sz="11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100" b="1" dirty="0">
                          <a:latin typeface="+mn-lt"/>
                          <a:cs typeface="Calibri"/>
                        </a:rPr>
                        <a:t>60-70</a:t>
                      </a:r>
                      <a:endParaRPr sz="11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100" b="1" dirty="0">
                          <a:latin typeface="+mn-lt"/>
                          <a:cs typeface="Calibri"/>
                        </a:rPr>
                        <a:t>60-70</a:t>
                      </a:r>
                      <a:endParaRPr sz="11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100" b="1" dirty="0">
                          <a:latin typeface="+mn-lt"/>
                          <a:cs typeface="Calibri"/>
                        </a:rPr>
                        <a:t>60-70</a:t>
                      </a:r>
                      <a:endParaRPr sz="11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100" b="1" dirty="0">
                          <a:latin typeface="+mn-lt"/>
                          <a:cs typeface="Calibri"/>
                        </a:rPr>
                        <a:t>60-70</a:t>
                      </a:r>
                      <a:endParaRPr sz="11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Calibri"/>
                <a:ea typeface="+mn-ea"/>
                <a:cs typeface="+mn-cs"/>
              </a:rPr>
              <a:t>Source Approval Request (SAR)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Interested vendors should submit a Source Approval Request (SAR) to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a:rPr>
              <a:t>AFSC.OL.SB@us.af.mil</a:t>
            </a:r>
            <a:r>
              <a:rPr kumimoji="0" lang="en-US" sz="1600" b="0" i="0" u="none" strike="noStrike" kern="1200" cap="none" spc="0" normalizeH="0" baseline="0" noProof="0" dirty="0">
                <a:ln>
                  <a:noFill/>
                </a:ln>
                <a:solidFill>
                  <a:prstClr val="black"/>
                </a:solidFill>
                <a:effectLst/>
                <a:uLnTx/>
                <a:uFillTx/>
                <a:latin typeface="Calibri"/>
                <a:ea typeface="+mn-ea"/>
                <a:cs typeface="+mn-cs"/>
              </a:rPr>
              <a:t> and include your email address and “request a drop off.” A request for drop off will be returned, use this to submit your SAR package.</a:t>
            </a:r>
          </a:p>
        </p:txBody>
      </p:sp>
    </p:spTree>
    <p:extLst>
      <p:ext uri="{BB962C8B-B14F-4D97-AF65-F5344CB8AC3E}">
        <p14:creationId xmlns:p14="http://schemas.microsoft.com/office/powerpoint/2010/main" val="3463927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Power Supply Board: AS – Repair </a:t>
            </a:r>
            <a:br>
              <a:rPr lang="en-US" dirty="0"/>
            </a:br>
            <a:r>
              <a:rPr lang="en-US" dirty="0"/>
              <a:t> Hill AFB – 415</a:t>
            </a:r>
            <a:r>
              <a:rPr lang="en-US" baseline="30000" dirty="0"/>
              <a:t>th</a:t>
            </a:r>
            <a:r>
              <a:rPr lang="en-US" dirty="0"/>
              <a:t> SCMS</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0772" y="1254369"/>
            <a:ext cx="11130455" cy="192265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We are facing obsolescence issues with this NSN.  The OEM is no longer interested in manufacturing this item and/or has gone out of business.  No form-fit-function replacement for this item exists and all attempts to find one via independent market research have failed.  We are looking for a vendor who would be willing to repair this item for us, but we are open to vendors who can manufacture this as well.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3788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Radio Frequency Amplifier: Reverse Engineering</a:t>
            </a:r>
            <a:br>
              <a:rPr lang="en-US" dirty="0"/>
            </a:br>
            <a:r>
              <a:rPr lang="en-US" dirty="0"/>
              <a:t> Hill AFB – 415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AN/FPS-85 </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Radio Frequency Amplifier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5996-01-499-6546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D0412897-2 or BHE5819-300/3159A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$116,034.60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3</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4</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Metal, wires, electrical connectors, microcircuit devices</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27”L X 19”W X 9”H, 30 LBS</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latin typeface="+mn-lt"/>
                          <a:cs typeface="Calibri"/>
                        </a:rPr>
                        <a:t>Not Available</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a:latin typeface="+mn-lt"/>
                          <a:cs typeface="Calibri"/>
                        </a:rPr>
                        <a:t>Amplifier-Power </a:t>
                      </a:r>
                      <a:r>
                        <a:rPr lang="fr-FR" sz="1400" b="1" dirty="0" err="1">
                          <a:latin typeface="+mn-lt"/>
                          <a:cs typeface="Calibri"/>
                        </a:rPr>
                        <a:t>Supply</a:t>
                      </a:r>
                      <a:r>
                        <a:rPr lang="fr-FR" sz="1400" b="1" dirty="0">
                          <a:latin typeface="+mn-lt"/>
                          <a:cs typeface="Calibri"/>
                        </a:rPr>
                        <a:t> PN 2017666-0506</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6</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a:latin typeface="+mn-lt"/>
                          <a:cs typeface="Calibri"/>
                        </a:rPr>
                        <a:t>FY2</a:t>
                      </a:r>
                      <a:r>
                        <a:rPr lang="en-US" sz="1200" b="1" spc="75" dirty="0">
                          <a:latin typeface="+mn-lt"/>
                          <a:cs typeface="Calibri"/>
                        </a:rPr>
                        <a:t>9</a:t>
                      </a:r>
                      <a:r>
                        <a:rPr sz="1200" b="1" spc="75">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Calibri"/>
                <a:ea typeface="+mn-ea"/>
                <a:cs typeface="+mn-cs"/>
              </a:rPr>
              <a:t>Complete Technical Data Package, Prototype, 3D Modeling Data, Testing Procedures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Calibri"/>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Interested vendors should submit a White Paper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600" b="1"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hlinkClick r:id="rId3"/>
              </a:rPr>
              <a:t>429SCMS.SASPO.Workflow@us.af.mil</a:t>
            </a:r>
            <a:endParaRPr kumimoji="0" lang="en-US" sz="1600" b="1"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RSVP for technical discussion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047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C Model Solar: Reverse Engineering</a:t>
            </a:r>
            <a:br>
              <a:rPr lang="en-US" dirty="0"/>
            </a:br>
            <a:r>
              <a:rPr lang="en-US" dirty="0"/>
              <a:t> Hill AFB – 416</a:t>
            </a:r>
            <a:r>
              <a:rPr lang="en-US" baseline="30000" dirty="0"/>
              <a:t>th</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028428617"/>
              </p:ext>
            </p:extLst>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a:latin typeface="+mn-lt"/>
                          <a:cs typeface="Calibri"/>
                        </a:rPr>
                        <a:t>MD:</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solidFill>
                            <a:schemeClr val="tx1"/>
                          </a:solidFill>
                          <a:latin typeface="+mn-lt"/>
                          <a:cs typeface="Calibri"/>
                        </a:rPr>
                        <a:t>F-16</a:t>
                      </a:r>
                      <a:endParaRPr sz="1400" b="1">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a:latin typeface="+mn-lt"/>
                          <a:cs typeface="Calibri"/>
                        </a:rPr>
                        <a:t>TMS:</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a:latin typeface="+mn-lt"/>
                          <a:cs typeface="Calibri"/>
                        </a:rPr>
                        <a:t>N</a:t>
                      </a:r>
                      <a:r>
                        <a:rPr lang="en-US" sz="1400" b="1" spc="90">
                          <a:latin typeface="+mn-lt"/>
                          <a:cs typeface="Calibri"/>
                        </a:rPr>
                        <a:t>oun</a:t>
                      </a:r>
                      <a:r>
                        <a:rPr sz="1400" b="1" spc="90">
                          <a:latin typeface="+mn-lt"/>
                          <a:cs typeface="Calibri"/>
                        </a:rPr>
                        <a:t>:</a:t>
                      </a:r>
                      <a:endParaRPr sz="140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a:latin typeface="+mn-lt"/>
                          <a:cs typeface="Calibri"/>
                        </a:rPr>
                        <a:t>C Model Solar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a:latin typeface="+mn-lt"/>
                          <a:cs typeface="Calibri"/>
                        </a:rPr>
                        <a:t>NSN:</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1560-01-462-2040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a:latin typeface="+mn-lt"/>
                          <a:cs typeface="Calibri"/>
                        </a:rPr>
                        <a:t>P/N:</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5004550-09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a:latin typeface="+mn-lt"/>
                          <a:cs typeface="Calibri"/>
                        </a:rPr>
                        <a:t>Forecasted </a:t>
                      </a:r>
                      <a:r>
                        <a:rPr sz="1400" b="1" spc="100">
                          <a:latin typeface="+mn-lt"/>
                          <a:cs typeface="Calibri"/>
                        </a:rPr>
                        <a:t>Buy</a:t>
                      </a:r>
                      <a:r>
                        <a:rPr sz="1400" b="1" spc="-30">
                          <a:latin typeface="+mn-lt"/>
                          <a:cs typeface="Calibri"/>
                        </a:rPr>
                        <a:t> </a:t>
                      </a:r>
                      <a:r>
                        <a:rPr sz="1400" b="1" spc="75">
                          <a:latin typeface="+mn-lt"/>
                          <a:cs typeface="Calibri"/>
                        </a:rPr>
                        <a:t>Price:</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$26,344.00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a:latin typeface="+mn-lt"/>
                          <a:cs typeface="Calibri"/>
                        </a:rPr>
                        <a:t>Forecasted </a:t>
                      </a:r>
                      <a:r>
                        <a:rPr sz="1400" b="1" spc="85">
                          <a:latin typeface="+mn-lt"/>
                          <a:cs typeface="Calibri"/>
                        </a:rPr>
                        <a:t>Repair</a:t>
                      </a:r>
                      <a:r>
                        <a:rPr sz="1400" b="1" spc="-10">
                          <a:latin typeface="+mn-lt"/>
                          <a:cs typeface="Calibri"/>
                        </a:rPr>
                        <a:t> </a:t>
                      </a:r>
                      <a:r>
                        <a:rPr sz="1400" b="1" spc="80">
                          <a:latin typeface="+mn-lt"/>
                          <a:cs typeface="Calibri"/>
                        </a:rPr>
                        <a:t>Cost:</a:t>
                      </a:r>
                      <a:endParaRPr sz="140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a:latin typeface="+mn-lt"/>
                          <a:cs typeface="Calibri"/>
                        </a:rPr>
                        <a:t>AAC:</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latin typeface="+mn-lt"/>
                          <a:cs typeface="Calibri"/>
                        </a:rPr>
                        <a:t>D</a:t>
                      </a:r>
                      <a:endParaRPr sz="1400" b="1">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err="1">
                          <a:latin typeface="+mn-lt"/>
                          <a:cs typeface="Calibri"/>
                        </a:rPr>
                        <a:t>Unserv</a:t>
                      </a:r>
                      <a:r>
                        <a:rPr lang="en-US" sz="1400" b="1" spc="80">
                          <a:latin typeface="+mn-lt"/>
                          <a:cs typeface="Calibri"/>
                        </a:rPr>
                        <a:t>. Assets Avail</a:t>
                      </a:r>
                      <a:r>
                        <a:rPr sz="1400" b="1" spc="75">
                          <a:latin typeface="+mn-lt"/>
                          <a:cs typeface="Calibri"/>
                        </a:rPr>
                        <a:t>:</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a:latin typeface="+mn-lt"/>
                          <a:cs typeface="Calibri"/>
                        </a:rPr>
                        <a:t>QPA/APPL</a:t>
                      </a:r>
                      <a:r>
                        <a:rPr sz="1400" b="1">
                          <a:latin typeface="+mn-lt"/>
                          <a:cs typeface="Calibri"/>
                        </a:rPr>
                        <a:t> </a:t>
                      </a:r>
                      <a:r>
                        <a:rPr sz="1400" b="1" spc="85">
                          <a:latin typeface="+mn-lt"/>
                          <a:cs typeface="Calibri"/>
                        </a:rPr>
                        <a:t>Rate:</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a:latin typeface="+mn-lt"/>
                          <a:cs typeface="Calibri"/>
                        </a:rPr>
                        <a:t>1</a:t>
                      </a:r>
                      <a:endParaRPr sz="1400" b="1">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7"/>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a:latin typeface="+mn-lt"/>
                          <a:cs typeface="Calibri"/>
                        </a:rPr>
                        <a:t>AMC/AMSC:</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a:latin typeface="+mn-lt"/>
                          <a:cs typeface="Calibri"/>
                        </a:rPr>
                        <a:t>RMC/RMSC:</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a:latin typeface="+mn-lt"/>
                          <a:cs typeface="Calibri"/>
                        </a:rPr>
                        <a:t>Material:</a:t>
                      </a:r>
                      <a:endParaRPr sz="140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a:latin typeface="+mn-lt"/>
                          <a:cs typeface="Calibri"/>
                        </a:rPr>
                        <a:t> Polycarbonate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a:latin typeface="+mn-lt"/>
                          <a:cs typeface="Calibri"/>
                        </a:rPr>
                        <a:t>Dimensions:</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a:solidFill>
                            <a:schemeClr val="tx1"/>
                          </a:solidFill>
                          <a:latin typeface="+mn-lt"/>
                          <a:ea typeface="+mn-ea"/>
                          <a:cs typeface="Calibri"/>
                        </a:rPr>
                        <a:t>92”L X 32”W X 23”H, 140 LBS </a:t>
                      </a:r>
                      <a:endParaRPr lang="pl-PL" sz="1400" b="1">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a:latin typeface="+mn-lt"/>
                          <a:cs typeface="Calibri"/>
                        </a:rPr>
                        <a:t>Drawings</a:t>
                      </a:r>
                      <a:r>
                        <a:rPr lang="en-US" sz="1400" b="1" spc="100" baseline="0">
                          <a:latin typeface="+mn-lt"/>
                          <a:cs typeface="Calibri"/>
                        </a:rPr>
                        <a:t> Releasable</a:t>
                      </a:r>
                      <a:r>
                        <a:rPr sz="1400" b="1" spc="75">
                          <a:latin typeface="+mn-lt"/>
                          <a:cs typeface="Calibri"/>
                        </a:rPr>
                        <a:t>:</a:t>
                      </a:r>
                      <a:endParaRPr sz="140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a:latin typeface="+mn-lt"/>
                          <a:cs typeface="Calibri"/>
                        </a:rPr>
                        <a:t>No</a:t>
                      </a:r>
                      <a:endParaRPr sz="1400" b="1">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6">
                <a:tc>
                  <a:txBody>
                    <a:bodyPr/>
                    <a:lstStyle/>
                    <a:p>
                      <a:pPr marL="32384">
                        <a:lnSpc>
                          <a:spcPts val="1480"/>
                        </a:lnSpc>
                      </a:pPr>
                      <a:r>
                        <a:rPr lang="en-US" sz="1400" b="1" spc="100" baseline="0">
                          <a:latin typeface="+mn-lt"/>
                          <a:cs typeface="Calibri"/>
                        </a:rPr>
                        <a:t>Drawing #</a:t>
                      </a:r>
                      <a:r>
                        <a:rPr sz="1400" b="1" spc="85">
                          <a:latin typeface="+mn-lt"/>
                          <a:cs typeface="Calibri"/>
                        </a:rPr>
                        <a:t>:</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1750" marR="0" lvl="0" indent="0" algn="l">
                        <a:lnSpc>
                          <a:spcPts val="1480"/>
                        </a:lnSpc>
                        <a:spcBef>
                          <a:spcPts val="0"/>
                        </a:spcBef>
                        <a:spcAft>
                          <a:spcPts val="0"/>
                        </a:spcAft>
                        <a:buNone/>
                      </a:pPr>
                      <a:r>
                        <a:rPr lang="en-US" sz="1400" b="1" dirty="0">
                          <a:latin typeface="+mn-lt"/>
                          <a:cs typeface="Calibri"/>
                        </a:rPr>
                        <a:t>16VK100001 &amp; 16ZK002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a:latin typeface="+mn-lt"/>
                          <a:cs typeface="Calibri"/>
                        </a:rPr>
                        <a:t>Drawing Cage Code</a:t>
                      </a:r>
                      <a:r>
                        <a:rPr lang="en-US" sz="1400" b="1" spc="85">
                          <a:latin typeface="+mn-lt"/>
                          <a:cs typeface="Calibri"/>
                        </a:rPr>
                        <a:t>:</a:t>
                      </a:r>
                      <a:endParaRPr lang="en-US"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1750" lvl="0">
                        <a:lnSpc>
                          <a:spcPts val="1480"/>
                        </a:lnSpc>
                        <a:buNone/>
                      </a:pPr>
                      <a:r>
                        <a:rPr lang="en-US" sz="1400" b="1" i="0" u="none" strike="noStrike" noProof="0" dirty="0">
                          <a:solidFill>
                            <a:srgbClr val="000000"/>
                          </a:solidFill>
                          <a:latin typeface="Calibri"/>
                        </a:rPr>
                        <a:t>81755</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a:latin typeface="+mn-lt"/>
                          <a:cs typeface="Calibri"/>
                        </a:rPr>
                        <a:t>T.O.</a:t>
                      </a:r>
                      <a:r>
                        <a:rPr lang="en-US" sz="1400" b="1" spc="85" baseline="0">
                          <a:latin typeface="+mn-lt"/>
                          <a:cs typeface="Calibri"/>
                        </a:rPr>
                        <a:t> Releasable</a:t>
                      </a:r>
                      <a:r>
                        <a:rPr sz="1400" b="1" spc="80">
                          <a:latin typeface="+mn-lt"/>
                          <a:cs typeface="Calibri"/>
                        </a:rPr>
                        <a:t>:</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1750" marR="0" lvl="0" indent="0" defTabSz="914400" eaLnBrk="1" fontAlgn="auto" latinLnBrk="0" hangingPunct="1">
                        <a:lnSpc>
                          <a:spcPts val="1480"/>
                        </a:lnSpc>
                        <a:spcBef>
                          <a:spcPts val="0"/>
                        </a:spcBef>
                        <a:spcAft>
                          <a:spcPts val="0"/>
                        </a:spcAft>
                        <a:buClrTx/>
                        <a:buSzTx/>
                        <a:buFontTx/>
                        <a:buNone/>
                        <a:tabLst/>
                        <a:defRPr/>
                      </a:pPr>
                      <a:r>
                        <a:rPr lang="en-US" sz="1400" b="1">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a:latin typeface="+mn-lt"/>
                          <a:cs typeface="Calibri"/>
                        </a:rPr>
                        <a:t>T.O.</a:t>
                      </a:r>
                      <a:r>
                        <a:rPr lang="en-US" sz="1400" b="1" spc="95" baseline="0">
                          <a:latin typeface="+mn-lt"/>
                          <a:cs typeface="Calibri"/>
                        </a:rPr>
                        <a:t> #</a:t>
                      </a:r>
                      <a:r>
                        <a:rPr lang="en-US" sz="1400" b="1" spc="95">
                          <a:latin typeface="+mn-lt"/>
                          <a:cs typeface="Calibri"/>
                        </a:rPr>
                        <a:t>:</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1750">
                        <a:lnSpc>
                          <a:spcPts val="1480"/>
                        </a:lnSpc>
                      </a:pPr>
                      <a:r>
                        <a:rPr lang="en-US" sz="1400" b="1" dirty="0">
                          <a:latin typeface="+mn-lt"/>
                          <a:cs typeface="Calibri"/>
                        </a:rPr>
                        <a:t>16W2-5-2</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a:latin typeface="+mn-lt"/>
                          <a:cs typeface="Calibri"/>
                        </a:rPr>
                        <a:t>Budget</a:t>
                      </a:r>
                      <a:r>
                        <a:rPr lang="en-US" sz="1400" b="1" spc="80" baseline="0">
                          <a:latin typeface="+mn-lt"/>
                          <a:cs typeface="Calibri"/>
                        </a:rPr>
                        <a:t> Code</a:t>
                      </a:r>
                      <a:r>
                        <a:rPr sz="1400" b="1" spc="75">
                          <a:latin typeface="+mn-lt"/>
                          <a:cs typeface="Calibri"/>
                        </a:rPr>
                        <a:t>:</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1750">
                        <a:lnSpc>
                          <a:spcPts val="1480"/>
                        </a:lnSpc>
                      </a:pPr>
                      <a:r>
                        <a:rPr lang="en-US" sz="1400" b="1" spc="95">
                          <a:latin typeface="+mn-lt"/>
                          <a:cs typeface="Calibri"/>
                        </a:rPr>
                        <a:t>Next</a:t>
                      </a:r>
                      <a:r>
                        <a:rPr lang="en-US" sz="1400" b="1" spc="95" baseline="0">
                          <a:latin typeface="+mn-lt"/>
                          <a:cs typeface="Calibri"/>
                        </a:rPr>
                        <a:t> Higher </a:t>
                      </a:r>
                      <a:r>
                        <a:rPr lang="en-US" sz="1400" b="1" spc="95" baseline="0" err="1">
                          <a:latin typeface="+mn-lt"/>
                          <a:cs typeface="Calibri"/>
                        </a:rPr>
                        <a:t>Asmbly</a:t>
                      </a:r>
                      <a:r>
                        <a:rPr sz="1400" b="1" spc="85">
                          <a:latin typeface="+mn-lt"/>
                          <a:cs typeface="Calibri"/>
                        </a:rPr>
                        <a:t>:</a:t>
                      </a:r>
                      <a:endParaRPr sz="140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1750" marR="0" lvl="0" indent="0" algn="l" defTabSz="914400" rtl="0" eaLnBrk="1" fontAlgn="auto" latinLnBrk="0" hangingPunct="1">
                        <a:lnSpc>
                          <a:spcPts val="1480"/>
                        </a:lnSpc>
                        <a:spcBef>
                          <a:spcPts val="0"/>
                        </a:spcBef>
                        <a:spcAft>
                          <a:spcPts val="0"/>
                        </a:spcAft>
                        <a:buClrTx/>
                        <a:buSzTx/>
                        <a:buFontTx/>
                        <a:buNone/>
                        <a:tabLst/>
                        <a:defRPr/>
                      </a:pPr>
                      <a:r>
                        <a:rPr lang="fr-FR" sz="1400" b="1" dirty="0">
                          <a:latin typeface="+mn-lt"/>
                          <a:cs typeface="Calibri"/>
                        </a:rPr>
                        <a:t>16K0580-1</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Calibri"/>
                <a:ea typeface="+mn-ea"/>
                <a:cs typeface="+mn-cs"/>
              </a:rPr>
              <a:t>Complete Technical Data Package, Prototype, 3D Modeling Data, Specification Control Drawing Testing and Evaluation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Calibri"/>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Interested vendors should submit a White Paper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600" b="1"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hlinkClick r:id="rId3"/>
              </a:rPr>
              <a:t>429SCMS.SASPO.Workflow@us.af.mil</a:t>
            </a:r>
            <a:endParaRPr kumimoji="0" lang="en-US" sz="1600" b="1"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RSVP for Technical D</a:t>
            </a:r>
            <a:r>
              <a:rPr kumimoji="0" lang="en-US" sz="16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iscussion</a:t>
            </a:r>
            <a:endPar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 name="object 12">
            <a:extLst>
              <a:ext uri="{FF2B5EF4-FFF2-40B4-BE49-F238E27FC236}">
                <a16:creationId xmlns:a16="http://schemas.microsoft.com/office/drawing/2014/main" id="{A6B6CCD2-828E-5BE6-228F-EC4F7916CEFE}"/>
              </a:ext>
            </a:extLst>
          </p:cNvPr>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a:latin typeface="+mn-lt"/>
                          <a:cs typeface="Calibri"/>
                        </a:rPr>
                        <a:t>Out</a:t>
                      </a:r>
                      <a:r>
                        <a:rPr sz="1200" b="1" spc="-20">
                          <a:latin typeface="+mn-lt"/>
                          <a:cs typeface="Calibri"/>
                        </a:rPr>
                        <a:t> </a:t>
                      </a:r>
                      <a:r>
                        <a:rPr sz="1200" b="1" spc="85">
                          <a:latin typeface="+mn-lt"/>
                          <a:cs typeface="Calibri"/>
                        </a:rPr>
                        <a:t>Year</a:t>
                      </a:r>
                      <a:r>
                        <a:rPr sz="1200" b="1" spc="20">
                          <a:latin typeface="+mn-lt"/>
                          <a:cs typeface="Calibri"/>
                        </a:rPr>
                        <a:t> </a:t>
                      </a:r>
                      <a:r>
                        <a:rPr sz="1200" b="1" spc="100">
                          <a:latin typeface="+mn-lt"/>
                          <a:cs typeface="Calibri"/>
                        </a:rPr>
                        <a:t>Requirements</a:t>
                      </a:r>
                      <a:r>
                        <a:rPr sz="1200" spc="100">
                          <a:latin typeface="+mn-lt"/>
                          <a:cs typeface="Calibri"/>
                        </a:rPr>
                        <a:t>:</a:t>
                      </a:r>
                      <a:r>
                        <a:rPr sz="1200" spc="-25">
                          <a:latin typeface="+mn-lt"/>
                          <a:cs typeface="Calibri"/>
                        </a:rPr>
                        <a:t> </a:t>
                      </a:r>
                      <a:r>
                        <a:rPr sz="1200" b="1" spc="110">
                          <a:latin typeface="+mn-lt"/>
                          <a:cs typeface="Calibri"/>
                        </a:rPr>
                        <a:t>BUY</a:t>
                      </a:r>
                      <a:endParaRPr sz="120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a:latin typeface="+mn-lt"/>
                          <a:cs typeface="Calibri"/>
                        </a:rPr>
                        <a:t>FY2</a:t>
                      </a:r>
                      <a:r>
                        <a:rPr lang="en-US" sz="1200" b="1" spc="75">
                          <a:latin typeface="+mn-lt"/>
                          <a:cs typeface="Calibri"/>
                        </a:rPr>
                        <a:t>5</a:t>
                      </a:r>
                      <a:r>
                        <a:rPr sz="1200" b="1" spc="75">
                          <a:latin typeface="+mn-lt"/>
                          <a:cs typeface="Calibri"/>
                        </a:rPr>
                        <a:t>:</a:t>
                      </a:r>
                      <a:endParaRPr sz="120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a:latin typeface="+mn-lt"/>
                          <a:cs typeface="Calibri"/>
                        </a:rPr>
                        <a:t>168</a:t>
                      </a:r>
                      <a:endParaRPr sz="1200" b="1">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a:latin typeface="+mn-lt"/>
                          <a:cs typeface="Calibri"/>
                        </a:rPr>
                        <a:t>FY2</a:t>
                      </a:r>
                      <a:r>
                        <a:rPr lang="en-US" sz="1200" b="1" spc="75">
                          <a:latin typeface="+mn-lt"/>
                          <a:cs typeface="Calibri"/>
                        </a:rPr>
                        <a:t>6</a:t>
                      </a:r>
                      <a:r>
                        <a:rPr sz="1200" b="1" spc="75">
                          <a:latin typeface="+mn-lt"/>
                          <a:cs typeface="Calibri"/>
                        </a:rPr>
                        <a:t>:</a:t>
                      </a:r>
                      <a:endParaRPr sz="120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a:latin typeface="+mn-lt"/>
                          <a:cs typeface="Calibri"/>
                        </a:rPr>
                        <a:t>168</a:t>
                      </a:r>
                      <a:endParaRPr sz="1200" b="1">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a:latin typeface="+mn-lt"/>
                          <a:cs typeface="Calibri"/>
                        </a:rPr>
                        <a:t>FY2</a:t>
                      </a:r>
                      <a:r>
                        <a:rPr lang="en-US" sz="1200" b="1" spc="75">
                          <a:latin typeface="+mn-lt"/>
                          <a:cs typeface="Calibri"/>
                        </a:rPr>
                        <a:t>7</a:t>
                      </a:r>
                      <a:r>
                        <a:rPr sz="1200" b="1" spc="75">
                          <a:latin typeface="+mn-lt"/>
                          <a:cs typeface="Calibri"/>
                        </a:rPr>
                        <a:t>:</a:t>
                      </a:r>
                      <a:endParaRPr sz="120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a:latin typeface="+mn-lt"/>
                          <a:cs typeface="Calibri"/>
                        </a:rPr>
                        <a:t>168</a:t>
                      </a:r>
                      <a:endParaRPr sz="1200" b="1">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a:latin typeface="+mn-lt"/>
                          <a:cs typeface="Calibri"/>
                        </a:rPr>
                        <a:t>FY2</a:t>
                      </a:r>
                      <a:r>
                        <a:rPr lang="en-US" sz="1200" b="1" spc="75">
                          <a:latin typeface="+mn-lt"/>
                          <a:cs typeface="Calibri"/>
                        </a:rPr>
                        <a:t>8</a:t>
                      </a:r>
                      <a:r>
                        <a:rPr sz="1200" b="1" spc="75">
                          <a:latin typeface="+mn-lt"/>
                          <a:cs typeface="Calibri"/>
                        </a:rPr>
                        <a:t>:</a:t>
                      </a:r>
                      <a:endParaRPr sz="120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a:latin typeface="+mn-lt"/>
                          <a:cs typeface="Calibri"/>
                        </a:rPr>
                        <a:t>168</a:t>
                      </a:r>
                      <a:endParaRPr sz="1200" b="1">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a:latin typeface="+mn-lt"/>
                          <a:cs typeface="Calibri"/>
                        </a:rPr>
                        <a:t>FY2</a:t>
                      </a:r>
                      <a:r>
                        <a:rPr lang="en-US" sz="1200" b="1" spc="75">
                          <a:latin typeface="+mn-lt"/>
                          <a:cs typeface="Calibri"/>
                        </a:rPr>
                        <a:t>9</a:t>
                      </a:r>
                      <a:r>
                        <a:rPr sz="1200" b="1" spc="75">
                          <a:latin typeface="+mn-lt"/>
                          <a:cs typeface="Calibri"/>
                        </a:rPr>
                        <a:t>:</a:t>
                      </a:r>
                      <a:endParaRPr sz="120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a:latin typeface="+mn-lt"/>
                          <a:cs typeface="Calibri"/>
                        </a:rPr>
                        <a:t>169</a:t>
                      </a:r>
                      <a:endParaRPr sz="1200" b="1">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a:latin typeface="+mn-lt"/>
                          <a:cs typeface="Calibri"/>
                        </a:rPr>
                        <a:t>Out</a:t>
                      </a:r>
                      <a:r>
                        <a:rPr sz="1200" b="1" spc="-15">
                          <a:latin typeface="+mn-lt"/>
                          <a:cs typeface="Calibri"/>
                        </a:rPr>
                        <a:t> </a:t>
                      </a:r>
                      <a:r>
                        <a:rPr sz="1200" b="1" spc="85">
                          <a:latin typeface="+mn-lt"/>
                          <a:cs typeface="Calibri"/>
                        </a:rPr>
                        <a:t>Year</a:t>
                      </a:r>
                      <a:r>
                        <a:rPr sz="1200" b="1" spc="25">
                          <a:latin typeface="+mn-lt"/>
                          <a:cs typeface="Calibri"/>
                        </a:rPr>
                        <a:t> </a:t>
                      </a:r>
                      <a:r>
                        <a:rPr sz="1200" b="1" spc="100">
                          <a:latin typeface="+mn-lt"/>
                          <a:cs typeface="Calibri"/>
                        </a:rPr>
                        <a:t>Requirements</a:t>
                      </a:r>
                      <a:r>
                        <a:rPr sz="1200" spc="100">
                          <a:latin typeface="+mn-lt"/>
                          <a:cs typeface="Calibri"/>
                        </a:rPr>
                        <a:t>:</a:t>
                      </a:r>
                      <a:r>
                        <a:rPr sz="1200" spc="-15">
                          <a:latin typeface="+mn-lt"/>
                          <a:cs typeface="Calibri"/>
                        </a:rPr>
                        <a:t> </a:t>
                      </a:r>
                      <a:r>
                        <a:rPr sz="1200" b="1" spc="100">
                          <a:latin typeface="+mn-lt"/>
                          <a:cs typeface="Calibri"/>
                        </a:rPr>
                        <a:t>REPAIR</a:t>
                      </a:r>
                      <a:endParaRPr sz="120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a:latin typeface="+mn-lt"/>
                          <a:cs typeface="Calibri"/>
                        </a:rPr>
                        <a:t>FY2</a:t>
                      </a:r>
                      <a:r>
                        <a:rPr lang="en-US" sz="1200" b="1" spc="85">
                          <a:latin typeface="+mn-lt"/>
                          <a:cs typeface="Calibri"/>
                        </a:rPr>
                        <a:t>5:</a:t>
                      </a:r>
                      <a:endParaRPr sz="120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a:latin typeface="+mn-lt"/>
                          <a:cs typeface="Calibri"/>
                        </a:rPr>
                        <a:t>0</a:t>
                      </a:r>
                      <a:endParaRPr sz="1200" b="1">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a:latin typeface="+mn-lt"/>
                          <a:cs typeface="Calibri"/>
                        </a:rPr>
                        <a:t>FY2</a:t>
                      </a:r>
                      <a:r>
                        <a:rPr lang="en-US" sz="1200" b="1" spc="75">
                          <a:latin typeface="+mn-lt"/>
                          <a:cs typeface="Calibri"/>
                        </a:rPr>
                        <a:t>6</a:t>
                      </a:r>
                      <a:r>
                        <a:rPr sz="1200" b="1" spc="75">
                          <a:latin typeface="+mn-lt"/>
                          <a:cs typeface="Calibri"/>
                        </a:rPr>
                        <a:t>:</a:t>
                      </a:r>
                      <a:endParaRPr sz="120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a:latin typeface="+mn-lt"/>
                          <a:cs typeface="Calibri"/>
                        </a:rPr>
                        <a:t>0</a:t>
                      </a:r>
                      <a:endParaRPr sz="1200" b="1">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a:latin typeface="+mn-lt"/>
                          <a:cs typeface="Calibri"/>
                        </a:rPr>
                        <a:t>FY2</a:t>
                      </a:r>
                      <a:r>
                        <a:rPr lang="en-US" sz="1200" b="1" spc="85">
                          <a:latin typeface="+mn-lt"/>
                          <a:cs typeface="Calibri"/>
                        </a:rPr>
                        <a:t>7:</a:t>
                      </a:r>
                      <a:endParaRPr sz="120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a:latin typeface="+mn-lt"/>
                          <a:cs typeface="Calibri"/>
                        </a:rPr>
                        <a:t>0</a:t>
                      </a:r>
                      <a:endParaRPr sz="1200" b="1">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a:latin typeface="+mn-lt"/>
                          <a:cs typeface="Calibri"/>
                        </a:rPr>
                        <a:t>FY2</a:t>
                      </a:r>
                      <a:r>
                        <a:rPr lang="en-US" sz="1200" b="1" spc="75">
                          <a:latin typeface="+mn-lt"/>
                          <a:cs typeface="Calibri"/>
                        </a:rPr>
                        <a:t>8</a:t>
                      </a:r>
                      <a:r>
                        <a:rPr sz="1200" b="1" spc="75">
                          <a:latin typeface="+mn-lt"/>
                          <a:cs typeface="Calibri"/>
                        </a:rPr>
                        <a:t>:</a:t>
                      </a:r>
                      <a:endParaRPr sz="120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a:latin typeface="+mn-lt"/>
                          <a:cs typeface="Calibri"/>
                        </a:rPr>
                        <a:t>0</a:t>
                      </a:r>
                      <a:endParaRPr sz="1200" b="1">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a:latin typeface="+mn-lt"/>
                          <a:cs typeface="Calibri"/>
                        </a:rPr>
                        <a:t>FY2</a:t>
                      </a:r>
                      <a:r>
                        <a:rPr lang="en-US" sz="1200" b="1" spc="75">
                          <a:latin typeface="+mn-lt"/>
                          <a:cs typeface="Calibri"/>
                        </a:rPr>
                        <a:t>9</a:t>
                      </a:r>
                      <a:r>
                        <a:rPr sz="1200" b="1" spc="75">
                          <a:latin typeface="+mn-lt"/>
                          <a:cs typeface="Calibri"/>
                        </a:rPr>
                        <a:t>:</a:t>
                      </a:r>
                      <a:endParaRPr sz="120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a:latin typeface="+mn-lt"/>
                          <a:cs typeface="Calibri"/>
                        </a:rPr>
                        <a:t>0</a:t>
                      </a:r>
                      <a:endParaRPr sz="1200" b="1">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a:latin typeface="+mn-lt"/>
                          <a:cs typeface="Calibri"/>
                        </a:rPr>
                        <a:t>EDL:</a:t>
                      </a:r>
                      <a:endParaRPr sz="120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a:latin typeface="+mn-lt"/>
                          <a:cs typeface="Calibri"/>
                        </a:rPr>
                        <a:t>Not Available</a:t>
                      </a:r>
                      <a:endParaRPr sz="1200" b="1">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a:latin typeface="+mn-lt"/>
                          <a:cs typeface="Calibri"/>
                        </a:rPr>
                        <a:t>RDL:</a:t>
                      </a:r>
                      <a:endParaRPr sz="120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a:latin typeface="+mn-lt"/>
                          <a:cs typeface="Calibri"/>
                        </a:rPr>
                        <a:t>Not Available</a:t>
                      </a:r>
                      <a:endParaRPr sz="1200" b="1">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a:latin typeface="+mn-lt"/>
                          <a:cs typeface="Calibri"/>
                        </a:rPr>
                        <a:t>Tin</a:t>
                      </a:r>
                      <a:r>
                        <a:rPr sz="1200" b="1" spc="25">
                          <a:latin typeface="+mn-lt"/>
                          <a:cs typeface="Calibri"/>
                        </a:rPr>
                        <a:t>k</a:t>
                      </a:r>
                      <a:r>
                        <a:rPr sz="1200" b="1" spc="-5">
                          <a:latin typeface="+mn-lt"/>
                          <a:cs typeface="Calibri"/>
                        </a:rPr>
                        <a:t>e</a:t>
                      </a:r>
                      <a:r>
                        <a:rPr sz="1200" b="1">
                          <a:latin typeface="+mn-lt"/>
                          <a:cs typeface="Calibri"/>
                        </a:rPr>
                        <a:t>r</a:t>
                      </a:r>
                      <a:endParaRPr sz="120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a:latin typeface="+mn-lt"/>
                          <a:cs typeface="Calibri"/>
                        </a:rPr>
                        <a:t>Robins</a:t>
                      </a:r>
                      <a:endParaRPr sz="120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a:solidFill>
                            <a:schemeClr val="tx1"/>
                          </a:solidFill>
                          <a:latin typeface="+mn-lt"/>
                          <a:cs typeface="Calibri"/>
                        </a:rPr>
                        <a:t>------</a:t>
                      </a:r>
                      <a:endParaRPr sz="120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a:latin typeface="+mn-lt"/>
                          <a:cs typeface="Calibri"/>
                        </a:rPr>
                        <a:t>Hill</a:t>
                      </a:r>
                      <a:endParaRPr sz="120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a:solidFill>
                            <a:schemeClr val="tx1"/>
                          </a:solidFill>
                          <a:latin typeface="+mn-lt"/>
                          <a:cs typeface="Calibri"/>
                        </a:rPr>
                        <a:t>12/6/2024</a:t>
                      </a:r>
                      <a:endParaRPr lang="en-US" sz="120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a:latin typeface="+mn-lt"/>
                          <a:cs typeface="Calibri"/>
                        </a:rPr>
                        <a:t>Virtual</a:t>
                      </a:r>
                      <a:endParaRPr sz="120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a:solidFill>
                            <a:schemeClr val="tx1"/>
                          </a:solidFill>
                          <a:latin typeface="+mn-lt"/>
                          <a:cs typeface="Calibri"/>
                        </a:rPr>
                        <a:t>------</a:t>
                      </a:r>
                      <a:endParaRPr lang="en-US" sz="120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4379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Radio Frequency Amplifier: Reverse Engineering</a:t>
            </a:r>
            <a:br>
              <a:rPr lang="en-US" dirty="0"/>
            </a:br>
            <a:r>
              <a:rPr lang="en-US" dirty="0"/>
              <a:t> Hill AFB – 415 SCMS</a:t>
            </a:r>
          </a:p>
        </p:txBody>
      </p:sp>
      <p:sp>
        <p:nvSpPr>
          <p:cNvPr id="3" name="Content Placeholder 2"/>
          <p:cNvSpPr>
            <a:spLocks noGrp="1"/>
          </p:cNvSpPr>
          <p:nvPr>
            <p:ph type="body" idx="1"/>
          </p:nvPr>
        </p:nvSpPr>
        <p:spPr>
          <a:xfrm>
            <a:off x="1875563" y="3270805"/>
            <a:ext cx="8440873" cy="2769989"/>
          </a:xfrm>
        </p:spPr>
        <p:txBody>
          <a:bodyPr/>
          <a:lstStyle/>
          <a:p>
            <a:pPr marL="0" indent="0" algn="ctr">
              <a:buNone/>
            </a:pPr>
            <a:endParaRPr lang="en-US" b="1" dirty="0"/>
          </a:p>
          <a:p>
            <a:pPr marL="0" indent="0" algn="ctr">
              <a:buNone/>
            </a:pPr>
            <a:endParaRPr lang="en-US" b="1" dirty="0"/>
          </a:p>
          <a:p>
            <a:pPr marL="0" indent="0" algn="ctr">
              <a:buNone/>
            </a:pPr>
            <a:r>
              <a:rPr lang="en-US" b="1" dirty="0"/>
              <a:t>If you would like to participate in the Technical Discussion on:</a:t>
            </a:r>
          </a:p>
          <a:p>
            <a:pPr algn="ctr"/>
            <a:r>
              <a:rPr lang="en-US" b="1" dirty="0">
                <a:solidFill>
                  <a:srgbClr val="FF0000"/>
                </a:solidFill>
              </a:rPr>
              <a:t>Thursday, January 16, 2025, 10:00AM-11:00AM CST</a:t>
            </a:r>
          </a:p>
          <a:p>
            <a:pPr marL="0" indent="0" algn="ctr">
              <a:buNone/>
            </a:pPr>
            <a:r>
              <a:rPr lang="en-US" b="1" dirty="0"/>
              <a:t>provide the following, NLT                            </a:t>
            </a:r>
          </a:p>
          <a:p>
            <a:pPr marL="0" indent="0" algn="ctr">
              <a:buNone/>
            </a:pPr>
            <a:r>
              <a:rPr lang="en-US" b="1" dirty="0">
                <a:solidFill>
                  <a:srgbClr val="FF0000"/>
                </a:solidFill>
              </a:rPr>
              <a:t>January 3, 2025</a:t>
            </a:r>
          </a:p>
          <a:p>
            <a:pPr marL="0" indent="0" algn="ctr">
              <a:buNone/>
            </a:pPr>
            <a:r>
              <a:rPr lang="en-US" b="1" dirty="0">
                <a:solidFill>
                  <a:srgbClr val="FF0000"/>
                </a:solidFill>
              </a:rPr>
              <a:t> </a:t>
            </a:r>
            <a:r>
              <a:rPr lang="en-US" b="1" dirty="0">
                <a:solidFill>
                  <a:srgbClr val="FF0000"/>
                </a:solidFill>
                <a:hlinkClick r:id="rId2"/>
              </a:rPr>
              <a:t>429SCMS.SASPO.Workflow@us.af.mil</a:t>
            </a:r>
            <a:endParaRPr lang="en-US" b="1" dirty="0">
              <a:solidFill>
                <a:srgbClr val="FF0000"/>
              </a:solidFill>
            </a:endParaRPr>
          </a:p>
          <a:p>
            <a:pPr marL="0" indent="0" algn="ctr">
              <a:buNone/>
            </a:pPr>
            <a:r>
              <a:rPr lang="en-US" b="1" dirty="0">
                <a:solidFill>
                  <a:srgbClr val="FF0000"/>
                </a:solidFill>
              </a:rPr>
              <a:t>-Company, -Address, -Name(s), -Email(s), -Phone,</a:t>
            </a:r>
          </a:p>
          <a:p>
            <a:pPr marL="0" indent="0" algn="ctr">
              <a:buNone/>
            </a:pPr>
            <a:r>
              <a:rPr lang="en-US" b="1" dirty="0">
                <a:solidFill>
                  <a:srgbClr val="FF0000"/>
                </a:solidFill>
              </a:rPr>
              <a:t> -Your questions for Engineering, and </a:t>
            </a:r>
          </a:p>
          <a:p>
            <a:pPr marL="0" indent="0" algn="ctr">
              <a:buNone/>
            </a:pPr>
            <a:r>
              <a:rPr lang="en-US" b="1" dirty="0">
                <a:solidFill>
                  <a:srgbClr val="FF0000"/>
                </a:solidFill>
              </a:rPr>
              <a:t>-Statement of Capabilities</a:t>
            </a: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0772" y="1254369"/>
            <a:ext cx="11130455" cy="192265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are facing obsolescence issues with this NSN. We do not have the data for this item. The OEM is no longer interested in manufacturing this item and/or has gone out of business. No form fit function replacement for this item exists and all attempts to find one via independent market research have failed. We are looking for a vendor who would be willing to manufacture this item for us.</a:t>
            </a:r>
          </a:p>
        </p:txBody>
      </p:sp>
    </p:spTree>
    <p:extLst>
      <p:ext uri="{BB962C8B-B14F-4D97-AF65-F5344CB8AC3E}">
        <p14:creationId xmlns:p14="http://schemas.microsoft.com/office/powerpoint/2010/main" val="1819473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742" y="265622"/>
            <a:ext cx="4472952" cy="553998"/>
          </a:xfrm>
        </p:spPr>
        <p:txBody>
          <a:bodyPr/>
          <a:lstStyle/>
          <a:p>
            <a:pPr algn="r"/>
            <a:r>
              <a:rPr lang="en-US" dirty="0">
                <a:solidFill>
                  <a:schemeClr val="tx2"/>
                </a:solidFill>
              </a:rPr>
              <a:t>AN/FPS-123</a:t>
            </a:r>
            <a:endParaRPr lang="en-US" sz="3600" dirty="0"/>
          </a:p>
        </p:txBody>
      </p:sp>
      <p:pic>
        <p:nvPicPr>
          <p:cNvPr id="5" name="Picture 4">
            <a:extLst>
              <a:ext uri="{FF2B5EF4-FFF2-40B4-BE49-F238E27FC236}">
                <a16:creationId xmlns:a16="http://schemas.microsoft.com/office/drawing/2014/main" id="{95363FF6-A894-540E-610F-47327BA9D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912" y="1106324"/>
            <a:ext cx="6599659" cy="5275038"/>
          </a:xfrm>
          <a:prstGeom prst="rect">
            <a:avLst/>
          </a:prstGeom>
        </p:spPr>
      </p:pic>
    </p:spTree>
    <p:extLst>
      <p:ext uri="{BB962C8B-B14F-4D97-AF65-F5344CB8AC3E}">
        <p14:creationId xmlns:p14="http://schemas.microsoft.com/office/powerpoint/2010/main" val="3605750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Power Radio Divider: AS – New Buy</a:t>
            </a:r>
            <a:br>
              <a:rPr lang="en-US" dirty="0"/>
            </a:br>
            <a:r>
              <a:rPr lang="en-US" dirty="0"/>
              <a:t> Hill AFB – 415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AN/FPS-123</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Divider, Power, Radio</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5895-01-331-4875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953143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$87,720.00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$38,709.68</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2</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2</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 Metal, circuitry and brass fittings</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pl-PL" sz="1400" b="1" dirty="0">
                          <a:solidFill>
                            <a:schemeClr val="tx1"/>
                          </a:solidFill>
                          <a:latin typeface="+mn-lt"/>
                          <a:ea typeface="+mn-ea"/>
                          <a:cs typeface="Calibri"/>
                        </a:rPr>
                        <a:t>10.5"L X 6.3"W X 4.5"H, 2.5LBS</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Yes</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953143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49956</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31P6-2FPS132-4</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a:latin typeface="+mn-lt"/>
                          <a:cs typeface="Calibri"/>
                        </a:rPr>
                        <a:t>Control Test Set - 911267-1</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1-2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1-2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i="0" u="none" strike="noStrike" kern="1200" cap="none" spc="0" normalizeH="0" baseline="0" noProof="0" dirty="0">
                <a:ln>
                  <a:noFill/>
                </a:ln>
                <a:solidFill>
                  <a:prstClr val="black"/>
                </a:solidFill>
                <a:effectLst/>
                <a:uLnTx/>
                <a:uFillTx/>
                <a:latin typeface="Calibri"/>
                <a:ea typeface="+mn-ea"/>
                <a:cs typeface="+mn-cs"/>
              </a:rPr>
              <a:t>Source Approval Request (SAR)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Interested vendors should submit a Source Approval Request (SAR) to </a:t>
            </a:r>
            <a:r>
              <a:rPr kumimoji="0" lang="en-US" sz="1600" i="0" u="none" strike="noStrike" kern="1200" cap="none" spc="0" normalizeH="0" baseline="0" noProof="0" dirty="0">
                <a:ln>
                  <a:noFill/>
                </a:ln>
                <a:solidFill>
                  <a:prstClr val="black"/>
                </a:solidFill>
                <a:effectLst/>
                <a:uLnTx/>
                <a:uFillTx/>
                <a:latin typeface="Calibri"/>
                <a:ea typeface="+mn-ea"/>
                <a:cs typeface="+mn-cs"/>
                <a:hlinkClick r:id="rId3"/>
              </a:rPr>
              <a:t>AFSC.OL.SB@us.af.mil</a:t>
            </a:r>
            <a:r>
              <a:rPr kumimoji="0" lang="en-US" sz="1600" i="0" u="none" strike="noStrike" kern="1200" cap="none" spc="0" normalizeH="0" baseline="0" noProof="0" dirty="0">
                <a:ln>
                  <a:noFill/>
                </a:ln>
                <a:solidFill>
                  <a:prstClr val="black"/>
                </a:solidFill>
                <a:effectLst/>
                <a:uLnTx/>
                <a:uFillTx/>
                <a:latin typeface="Calibri"/>
                <a:ea typeface="+mn-ea"/>
                <a:cs typeface="+mn-cs"/>
              </a:rPr>
              <a:t> and include your email address and “request a drop off.” A request for drop off will be returned, use this to submit your SAR package.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8013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Power Radio Divider: AS – New Buy</a:t>
            </a:r>
            <a:br>
              <a:rPr lang="en-US" dirty="0"/>
            </a:br>
            <a:r>
              <a:rPr lang="en-US" dirty="0"/>
              <a:t> Hill AFB – 415 SCMS</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0772" y="1254369"/>
            <a:ext cx="11130455" cy="192265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We are facing obsolescence issues with this NSN.  The OEM is no longer interested in manufacturing this item and/or has gone out of business.  No form-fit-function replacement for this item exists and all attempts to find one via independent market research have failed.  We are looking for a vendor who would be willing to manufacture this item for us.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7237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742" y="265622"/>
            <a:ext cx="4472952" cy="553998"/>
          </a:xfrm>
        </p:spPr>
        <p:txBody>
          <a:bodyPr/>
          <a:lstStyle/>
          <a:p>
            <a:pPr algn="r"/>
            <a:r>
              <a:rPr lang="en-US" dirty="0">
                <a:solidFill>
                  <a:schemeClr val="tx2"/>
                </a:solidFill>
              </a:rPr>
              <a:t>AN/FPS-124</a:t>
            </a:r>
            <a:endParaRPr lang="en-US" sz="3600" dirty="0"/>
          </a:p>
        </p:txBody>
      </p:sp>
      <p:pic>
        <p:nvPicPr>
          <p:cNvPr id="4" name="Picture 3">
            <a:extLst>
              <a:ext uri="{FF2B5EF4-FFF2-40B4-BE49-F238E27FC236}">
                <a16:creationId xmlns:a16="http://schemas.microsoft.com/office/drawing/2014/main" id="{4DC1A865-9BBF-D370-5D4E-35EEDC543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532" y="1127812"/>
            <a:ext cx="8174419" cy="5266276"/>
          </a:xfrm>
          <a:prstGeom prst="rect">
            <a:avLst/>
          </a:prstGeom>
        </p:spPr>
      </p:pic>
    </p:spTree>
    <p:extLst>
      <p:ext uri="{BB962C8B-B14F-4D97-AF65-F5344CB8AC3E}">
        <p14:creationId xmlns:p14="http://schemas.microsoft.com/office/powerpoint/2010/main" val="3572123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High Power Amplifier: AS – New Buy</a:t>
            </a:r>
            <a:br>
              <a:rPr lang="en-US" dirty="0"/>
            </a:br>
            <a:r>
              <a:rPr lang="en-US" dirty="0"/>
              <a:t> Hill AFB – 415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a:t>
                      </a:r>
                      <a:r>
                        <a:rPr lang="en-US" sz="1400" b="1">
                          <a:solidFill>
                            <a:schemeClr val="tx1"/>
                          </a:solidFill>
                          <a:latin typeface="+mn-lt"/>
                          <a:cs typeface="Calibri"/>
                        </a:rPr>
                        <a:t>/FPS-124</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High Power Amplifier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5840-01-365-0160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1216950-301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$8,966.43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$4,599.51</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V</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a:latin typeface="+mn-lt"/>
                          <a:cs typeface="Calibri"/>
                        </a:rPr>
                        <a:t>72</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49255"/>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solidFill>
                            <a:schemeClr val="tx1"/>
                          </a:solidFill>
                          <a:latin typeface="+mn-lt"/>
                          <a:cs typeface="Calibri"/>
                        </a:rPr>
                        <a:t> Copper Clad, Ceramic Filled PTFE Microstrip CCA</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cs typeface="Calibri"/>
                        </a:rPr>
                        <a:t>12.0” X 3.75”X 1.0” Approximate</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Yes</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1216950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822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solidFill>
                            <a:schemeClr val="tx1"/>
                          </a:solidFill>
                          <a:latin typeface="+mn-lt"/>
                          <a:cs typeface="Calibri"/>
                        </a:rPr>
                        <a:t>56232</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31P7-2FPS124-14, -1-1 thru -1-4, -63-1</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a:latin typeface="+mn-lt"/>
                          <a:cs typeface="Calibri"/>
                        </a:rPr>
                        <a:t>Amplifier, RF - 5840013654635</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5-20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5-15</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5-10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5</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i="0" u="none" strike="noStrike" kern="1200" cap="none" spc="0" normalizeH="0" baseline="0" noProof="0" dirty="0">
                <a:ln>
                  <a:noFill/>
                </a:ln>
                <a:solidFill>
                  <a:prstClr val="black"/>
                </a:solidFill>
                <a:effectLst/>
                <a:uLnTx/>
                <a:uFillTx/>
                <a:latin typeface="Calibri"/>
                <a:ea typeface="+mn-ea"/>
                <a:cs typeface="+mn-cs"/>
              </a:rPr>
              <a:t>Source Approval Request (SAR)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Interested vendors should submit a Source Approval Request (SAR) to </a:t>
            </a:r>
            <a:r>
              <a:rPr kumimoji="0" lang="en-US" sz="1600" i="0" u="none" strike="noStrike" kern="1200" cap="none" spc="0" normalizeH="0" baseline="0" noProof="0" dirty="0">
                <a:ln>
                  <a:noFill/>
                </a:ln>
                <a:solidFill>
                  <a:prstClr val="black"/>
                </a:solidFill>
                <a:effectLst/>
                <a:uLnTx/>
                <a:uFillTx/>
                <a:latin typeface="Calibri"/>
                <a:ea typeface="+mn-ea"/>
                <a:cs typeface="+mn-cs"/>
                <a:hlinkClick r:id="rId3"/>
              </a:rPr>
              <a:t>AFSC.OL.SB@us.af.mil</a:t>
            </a:r>
            <a:r>
              <a:rPr kumimoji="0" lang="en-US" sz="1600" i="0" u="none" strike="noStrike" kern="1200" cap="none" spc="0" normalizeH="0" baseline="0" noProof="0" dirty="0">
                <a:ln>
                  <a:noFill/>
                </a:ln>
                <a:solidFill>
                  <a:prstClr val="black"/>
                </a:solidFill>
                <a:effectLst/>
                <a:uLnTx/>
                <a:uFillTx/>
                <a:latin typeface="Calibri"/>
                <a:ea typeface="+mn-ea"/>
                <a:cs typeface="+mn-cs"/>
              </a:rPr>
              <a:t> and include your email address and “request a drop off.” A request for drop off will be returned, use this to submit your SAR package.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8568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High Power Amplifier: AS – New Buy</a:t>
            </a:r>
            <a:br>
              <a:rPr lang="en-US" dirty="0"/>
            </a:br>
            <a:r>
              <a:rPr lang="en-US" dirty="0"/>
              <a:t> Hill AFB – 415 SCMS</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0772" y="1254369"/>
            <a:ext cx="11130455" cy="192265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Seeking vendor sources for build to print or redesign capability for the AN/FPS-124 High Power Amplifier</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4274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Signal Processor Power Supply: AS – New Buy</a:t>
            </a:r>
            <a:br>
              <a:rPr lang="en-US" dirty="0"/>
            </a:br>
            <a:r>
              <a:rPr lang="en-US" dirty="0"/>
              <a:t> Hill AFB – 415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a:t>
                      </a:r>
                      <a:r>
                        <a:rPr lang="en-US" sz="1400" b="1">
                          <a:solidFill>
                            <a:schemeClr val="tx1"/>
                          </a:solidFill>
                          <a:latin typeface="+mn-lt"/>
                          <a:cs typeface="Calibri"/>
                        </a:rPr>
                        <a:t>/FPS-124</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Signal Processor Power Supply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6130-01-369-1519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35265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$31,969.55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V</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a:latin typeface="+mn-lt"/>
                          <a:cs typeface="Calibri"/>
                        </a:rPr>
                        <a:t>4</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solidFill>
                            <a:schemeClr val="tx1"/>
                          </a:solidFill>
                          <a:latin typeface="+mn-lt"/>
                          <a:cs typeface="Calibri"/>
                        </a:rPr>
                        <a:t> 0.125” thick aluminum case. </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marR="0" lvl="0" indent="0" defTabSz="914400" eaLnBrk="1" fontAlgn="auto" latinLnBrk="0" hangingPunct="1">
                        <a:lnSpc>
                          <a:spcPct val="100000"/>
                        </a:lnSpc>
                        <a:spcBef>
                          <a:spcPts val="755"/>
                        </a:spcBef>
                        <a:spcAft>
                          <a:spcPts val="0"/>
                        </a:spcAft>
                        <a:buClrTx/>
                        <a:buSzTx/>
                        <a:buFontTx/>
                        <a:buNone/>
                        <a:tabLst/>
                        <a:defRPr/>
                      </a:pPr>
                      <a:r>
                        <a:rPr lang="en-US" sz="1400" b="1" dirty="0">
                          <a:solidFill>
                            <a:schemeClr val="tx1"/>
                          </a:solidFill>
                          <a:latin typeface="+mn-lt"/>
                          <a:cs typeface="Calibri"/>
                        </a:rPr>
                        <a:t>20.1” X 12.3” X 5.0” Approximate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Yes</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35265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solidFill>
                            <a:schemeClr val="tx1"/>
                          </a:solidFill>
                          <a:latin typeface="+mn-lt"/>
                          <a:cs typeface="Calibri"/>
                        </a:rPr>
                        <a:t>09004</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31P7-2FPS124-14, -1-1 thru -1-4, -63-1</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Electronic</a:t>
                      </a:r>
                      <a:r>
                        <a:rPr lang="fr-FR" sz="1400" b="1" dirty="0">
                          <a:latin typeface="+mn-lt"/>
                          <a:cs typeface="Calibri"/>
                        </a:rPr>
                        <a:t> Control Rack - 1526215-303</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229504362"/>
              </p:ext>
            </p:extLst>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5-20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5-15</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5-10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5</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a:latin typeface="+mn-lt"/>
                          <a:cs typeface="Calibri"/>
                        </a:rPr>
                        <a:t>FY2</a:t>
                      </a:r>
                      <a:r>
                        <a:rPr lang="en-US" sz="1200" b="1" spc="75" dirty="0">
                          <a:latin typeface="+mn-lt"/>
                          <a:cs typeface="Calibri"/>
                        </a:rPr>
                        <a:t>9</a:t>
                      </a:r>
                      <a:r>
                        <a:rPr sz="1200" b="1" spc="75">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i="0" u="none" strike="noStrike" kern="1200" cap="none" spc="0" normalizeH="0" baseline="0" noProof="0" dirty="0">
                <a:ln>
                  <a:noFill/>
                </a:ln>
                <a:solidFill>
                  <a:prstClr val="black"/>
                </a:solidFill>
                <a:effectLst/>
                <a:uLnTx/>
                <a:uFillTx/>
                <a:latin typeface="Calibri"/>
                <a:ea typeface="+mn-ea"/>
                <a:cs typeface="+mn-cs"/>
              </a:rPr>
              <a:t>Source Approval Request (SAR)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Interested vendors should submit a Source Approval Request (SAR) to </a:t>
            </a:r>
            <a:r>
              <a:rPr kumimoji="0" lang="en-US" sz="1600" i="0" u="none" strike="noStrike" kern="1200" cap="none" spc="0" normalizeH="0" baseline="0" noProof="0" dirty="0">
                <a:ln>
                  <a:noFill/>
                </a:ln>
                <a:solidFill>
                  <a:prstClr val="black"/>
                </a:solidFill>
                <a:effectLst/>
                <a:uLnTx/>
                <a:uFillTx/>
                <a:latin typeface="Calibri"/>
                <a:ea typeface="+mn-ea"/>
                <a:cs typeface="+mn-cs"/>
                <a:hlinkClick r:id="rId3"/>
              </a:rPr>
              <a:t>AFSC.OL.SB@us.af.mil</a:t>
            </a:r>
            <a:r>
              <a:rPr kumimoji="0" lang="en-US" sz="1600" i="0" u="none" strike="noStrike" kern="1200" cap="none" spc="0" normalizeH="0" baseline="0" noProof="0" dirty="0">
                <a:ln>
                  <a:noFill/>
                </a:ln>
                <a:solidFill>
                  <a:prstClr val="black"/>
                </a:solidFill>
                <a:effectLst/>
                <a:uLnTx/>
                <a:uFillTx/>
                <a:latin typeface="Calibri"/>
                <a:ea typeface="+mn-ea"/>
                <a:cs typeface="+mn-cs"/>
              </a:rPr>
              <a:t> and include your email address and “request a drop off.” A request for drop off will be returned, use this to submit your SAR package.</a:t>
            </a:r>
          </a:p>
        </p:txBody>
      </p:sp>
    </p:spTree>
    <p:extLst>
      <p:ext uri="{BB962C8B-B14F-4D97-AF65-F5344CB8AC3E}">
        <p14:creationId xmlns:p14="http://schemas.microsoft.com/office/powerpoint/2010/main" val="2806106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Signal Processor Power Supply: AS – New Buy</a:t>
            </a:r>
            <a:br>
              <a:rPr lang="en-US" dirty="0"/>
            </a:br>
            <a:r>
              <a:rPr lang="en-US" dirty="0"/>
              <a:t> Hill AFB – 415 SCMS</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0772" y="1254369"/>
            <a:ext cx="11130455" cy="192265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Seeking vendor sources for build to print or redesign capability for the AN/FPS-124 Signal Processor (SP) Power Supply</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1496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Radio Frequency Monitor: AS – New Buy</a:t>
            </a:r>
            <a:br>
              <a:rPr lang="en-US" dirty="0"/>
            </a:br>
            <a:r>
              <a:rPr lang="en-US" dirty="0"/>
              <a:t> Hill AFB – 415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AN/FPS-124</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Radio Frequency Monitor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5895-01-365-6023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1209910-201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$13,668.94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$7,011.76</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V</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a:latin typeface="+mn-lt"/>
                          <a:cs typeface="Calibri"/>
                        </a:rPr>
                        <a:t>1</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2</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solidFill>
                            <a:schemeClr val="tx1"/>
                          </a:solidFill>
                          <a:latin typeface="+mn-lt"/>
                          <a:cs typeface="Calibri"/>
                        </a:rPr>
                        <a:t> Aluminum Case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11.0” X 6.0” X 1.5”</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Yes</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1209910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56232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31P7-2FPS124-14, -1-1 thru -1-4, -63-1</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a:latin typeface="+mn-lt"/>
                          <a:cs typeface="Calibri"/>
                        </a:rPr>
                        <a:t>1218593-301 - </a:t>
                      </a:r>
                      <a:r>
                        <a:rPr lang="fr-FR" sz="1400" b="1" dirty="0" err="1">
                          <a:latin typeface="+mn-lt"/>
                          <a:cs typeface="Calibri"/>
                        </a:rPr>
                        <a:t>Switching</a:t>
                      </a:r>
                      <a:r>
                        <a:rPr lang="fr-FR" sz="1400" b="1" dirty="0">
                          <a:latin typeface="+mn-lt"/>
                          <a:cs typeface="Calibri"/>
                        </a:rPr>
                        <a:t> Group, RF</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5-10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5</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i="0" u="none" strike="noStrike" kern="1200" cap="none" spc="0" normalizeH="0" baseline="0" noProof="0" dirty="0">
                <a:ln>
                  <a:noFill/>
                </a:ln>
                <a:solidFill>
                  <a:prstClr val="black"/>
                </a:solidFill>
                <a:effectLst/>
                <a:uLnTx/>
                <a:uFillTx/>
                <a:latin typeface="Calibri"/>
                <a:ea typeface="+mn-ea"/>
                <a:cs typeface="+mn-cs"/>
              </a:rPr>
              <a:t>Source Approval Request (SAR)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Calibri"/>
                <a:ea typeface="+mn-ea"/>
                <a:cs typeface="+mn-cs"/>
              </a:rPr>
              <a:t>Interested vendors should submit a Source Approval Request (SAR) to </a:t>
            </a:r>
            <a:r>
              <a:rPr kumimoji="0" lang="en-US" sz="1600" i="0" u="none" strike="noStrike" kern="1200" cap="none" spc="0" normalizeH="0" baseline="0" noProof="0" dirty="0">
                <a:ln>
                  <a:noFill/>
                </a:ln>
                <a:solidFill>
                  <a:prstClr val="black"/>
                </a:solidFill>
                <a:effectLst/>
                <a:uLnTx/>
                <a:uFillTx/>
                <a:latin typeface="Calibri"/>
                <a:ea typeface="+mn-ea"/>
                <a:cs typeface="+mn-cs"/>
                <a:hlinkClick r:id="rId3"/>
              </a:rPr>
              <a:t>AFSC.OL.SB@us.af.mil</a:t>
            </a:r>
            <a:r>
              <a:rPr kumimoji="0" lang="en-US" sz="1600" i="0" u="none" strike="noStrike" kern="1200" cap="none" spc="0" normalizeH="0" baseline="0" noProof="0" dirty="0">
                <a:ln>
                  <a:noFill/>
                </a:ln>
                <a:solidFill>
                  <a:prstClr val="black"/>
                </a:solidFill>
                <a:effectLst/>
                <a:uLnTx/>
                <a:uFillTx/>
                <a:latin typeface="Calibri"/>
                <a:ea typeface="+mn-ea"/>
                <a:cs typeface="+mn-cs"/>
              </a:rPr>
              <a:t> and include your email address and “request a drop off.” A request for drop off will be returned, use this to submit your SAR package.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188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C Model Solar: Reverse Engineering</a:t>
            </a:r>
            <a:br>
              <a:rPr lang="en-US" dirty="0"/>
            </a:br>
            <a:r>
              <a:rPr lang="en-US" dirty="0"/>
              <a:t> Hill AFB – 416</a:t>
            </a:r>
            <a:r>
              <a:rPr lang="en-US" baseline="30000" dirty="0"/>
              <a:t>th</a:t>
            </a:r>
            <a:r>
              <a:rPr lang="en-US" dirty="0"/>
              <a:t> SCMS</a:t>
            </a:r>
          </a:p>
        </p:txBody>
      </p:sp>
      <p:sp>
        <p:nvSpPr>
          <p:cNvPr id="3" name="Content Placeholder 2"/>
          <p:cNvSpPr>
            <a:spLocks noGrp="1"/>
          </p:cNvSpPr>
          <p:nvPr>
            <p:ph type="body" idx="1"/>
          </p:nvPr>
        </p:nvSpPr>
        <p:spPr>
          <a:xfrm>
            <a:off x="1875563" y="3270805"/>
            <a:ext cx="8440873" cy="2769989"/>
          </a:xfrm>
        </p:spPr>
        <p:txBody>
          <a:bodyPr/>
          <a:lstStyle/>
          <a:p>
            <a:pPr marL="0" indent="0" algn="ctr">
              <a:buNone/>
            </a:pPr>
            <a:endParaRPr lang="en-US" b="1" dirty="0"/>
          </a:p>
          <a:p>
            <a:pPr marL="0" indent="0" algn="ctr">
              <a:buNone/>
            </a:pPr>
            <a:endParaRPr lang="en-US" b="1" dirty="0"/>
          </a:p>
          <a:p>
            <a:pPr marL="0" indent="0" algn="ctr">
              <a:buNone/>
            </a:pPr>
            <a:r>
              <a:rPr lang="en-US" b="1" dirty="0"/>
              <a:t>If you would like to participate in the Technical Discussion on:</a:t>
            </a:r>
          </a:p>
          <a:p>
            <a:pPr marL="0" indent="0" algn="ctr">
              <a:buNone/>
            </a:pPr>
            <a:r>
              <a:rPr lang="en-US" b="1" dirty="0">
                <a:solidFill>
                  <a:srgbClr val="FF0000"/>
                </a:solidFill>
              </a:rPr>
              <a:t>Thursday, February 6, 2025, 10:00AM-11:00AM CST</a:t>
            </a:r>
          </a:p>
          <a:p>
            <a:pPr marL="0" indent="0" algn="ctr">
              <a:buNone/>
            </a:pPr>
            <a:r>
              <a:rPr lang="en-US" b="1" dirty="0"/>
              <a:t>provide the following, NLT                            </a:t>
            </a:r>
          </a:p>
          <a:p>
            <a:pPr marL="0" indent="0" algn="ctr">
              <a:buNone/>
            </a:pPr>
            <a:r>
              <a:rPr lang="en-US" b="1" dirty="0">
                <a:solidFill>
                  <a:srgbClr val="FF0000"/>
                </a:solidFill>
              </a:rPr>
              <a:t>January 3, 2025</a:t>
            </a:r>
          </a:p>
          <a:p>
            <a:pPr marL="0" indent="0" algn="ctr">
              <a:buNone/>
            </a:pPr>
            <a:r>
              <a:rPr lang="en-US" b="1" dirty="0">
                <a:solidFill>
                  <a:srgbClr val="FF0000"/>
                </a:solidFill>
              </a:rPr>
              <a:t> </a:t>
            </a:r>
            <a:r>
              <a:rPr lang="en-US" b="1" dirty="0">
                <a:solidFill>
                  <a:srgbClr val="FF0000"/>
                </a:solidFill>
                <a:hlinkClick r:id="rId2"/>
              </a:rPr>
              <a:t>429SCMS.SASPO.Workflow@us.af.mil</a:t>
            </a:r>
            <a:endParaRPr lang="en-US" b="1" dirty="0">
              <a:solidFill>
                <a:srgbClr val="FF0000"/>
              </a:solidFill>
            </a:endParaRPr>
          </a:p>
          <a:p>
            <a:pPr marL="0" indent="0" algn="ctr">
              <a:buNone/>
            </a:pPr>
            <a:r>
              <a:rPr lang="en-US" b="1" dirty="0">
                <a:solidFill>
                  <a:srgbClr val="FF0000"/>
                </a:solidFill>
              </a:rPr>
              <a:t>-Company, -Address, -Name(s), -Email(s), -Phone,</a:t>
            </a:r>
          </a:p>
          <a:p>
            <a:pPr marL="0" indent="0" algn="ctr">
              <a:buNone/>
            </a:pPr>
            <a:r>
              <a:rPr lang="en-US" b="1" dirty="0">
                <a:solidFill>
                  <a:srgbClr val="FF0000"/>
                </a:solidFill>
              </a:rPr>
              <a:t> -Your questions for Engineering, and </a:t>
            </a:r>
          </a:p>
          <a:p>
            <a:pPr marL="0" indent="0" algn="ctr">
              <a:buNone/>
            </a:pPr>
            <a:r>
              <a:rPr lang="en-US" b="1" dirty="0">
                <a:solidFill>
                  <a:srgbClr val="FF0000"/>
                </a:solidFill>
              </a:rPr>
              <a:t>-Statement of Capabilities</a:t>
            </a: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42166" y="1254369"/>
            <a:ext cx="11119061" cy="2281850"/>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Item Function: </a:t>
            </a:r>
            <a:r>
              <a:rPr kumimoji="0" lang="en-US" sz="1800" b="0" i="0" u="none" strike="noStrike" kern="1200" cap="none" spc="0" normalizeH="0" baseline="0" noProof="0" dirty="0">
                <a:ln>
                  <a:noFill/>
                </a:ln>
                <a:solidFill>
                  <a:prstClr val="black"/>
                </a:solidFill>
                <a:effectLst/>
                <a:uLnTx/>
                <a:uFillTx/>
                <a:latin typeface="Calibri"/>
                <a:ea typeface="+mn-ea"/>
                <a:cs typeface="+mn-cs"/>
              </a:rPr>
              <a:t>Transparency, Canopy: F-16 A/C Model Solar 550 Knot IAW Specification No. 16ZK002G dated </a:t>
            </a:r>
            <a:r>
              <a:rPr kumimoji="0" lang="en-US" sz="1800" b="0" i="0" u="none" strike="noStrike" kern="1200" cap="none" spc="0" normalizeH="0" baseline="0" noProof="0">
                <a:ln>
                  <a:noFill/>
                </a:ln>
                <a:solidFill>
                  <a:prstClr val="black"/>
                </a:solidFill>
                <a:effectLst/>
                <a:uLnTx/>
                <a:uFillTx/>
                <a:latin typeface="Calibri"/>
                <a:ea typeface="+mn-ea"/>
                <a:cs typeface="+mn-cs"/>
              </a:rPr>
              <a:t>September 1999</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Calibri"/>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F-16 Transparency, Canopy is flight safety critical, and the government is seeking additional manufacturers interested in becoming a qualified supplier. The F-16 transparency is a large multi-layered polycarbonate self-contained unit that installs in the moveable portion of the canopy and provides a large aerodynamically shaped transparent enclosure for the cockpit.</a:t>
            </a:r>
          </a:p>
        </p:txBody>
      </p:sp>
    </p:spTree>
    <p:extLst>
      <p:ext uri="{BB962C8B-B14F-4D97-AF65-F5344CB8AC3E}">
        <p14:creationId xmlns:p14="http://schemas.microsoft.com/office/powerpoint/2010/main" val="3883712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Radio Frequency Monitor: AS – New Buy</a:t>
            </a:r>
            <a:br>
              <a:rPr lang="en-US" dirty="0"/>
            </a:br>
            <a:r>
              <a:rPr lang="en-US" dirty="0"/>
              <a:t> Hill AFB – 415 SCMS</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0772" y="1254369"/>
            <a:ext cx="11130455" cy="192265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prstClr val="black"/>
                </a:solidFill>
                <a:effectLst/>
                <a:uLnTx/>
                <a:uFillTx/>
                <a:latin typeface="Calibri"/>
                <a:ea typeface="+mn-ea"/>
                <a:cs typeface="+mn-cs"/>
              </a:rPr>
              <a:t>Seeking</a:t>
            </a:r>
            <a:r>
              <a:rPr kumimoji="0" lang="en-US" sz="180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vendor sources for build to print or redesign capability for the AN/FPS-124 Radio Frequency Monitor</a:t>
            </a:r>
            <a:endParaRPr kumimoji="0" lang="en-US" sz="180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3543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742" y="265622"/>
            <a:ext cx="4472952" cy="553998"/>
          </a:xfrm>
        </p:spPr>
        <p:txBody>
          <a:bodyPr/>
          <a:lstStyle/>
          <a:p>
            <a:pPr algn="r"/>
            <a:r>
              <a:rPr lang="en-US" dirty="0">
                <a:solidFill>
                  <a:schemeClr val="tx2"/>
                </a:solidFill>
              </a:rPr>
              <a:t>AN/MST-T1 - MUTES</a:t>
            </a:r>
            <a:endParaRPr lang="en-US" sz="3600" dirty="0"/>
          </a:p>
        </p:txBody>
      </p:sp>
      <p:pic>
        <p:nvPicPr>
          <p:cNvPr id="3" name="Picture 2" descr="A satellite dish on top of a building&#10;&#10;Description automatically generated with low confidence">
            <a:extLst>
              <a:ext uri="{FF2B5EF4-FFF2-40B4-BE49-F238E27FC236}">
                <a16:creationId xmlns:a16="http://schemas.microsoft.com/office/drawing/2014/main" id="{04829945-444D-F237-6FDF-E58A7D1FF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842" y="1200727"/>
            <a:ext cx="6781800" cy="5086350"/>
          </a:xfrm>
          <a:prstGeom prst="rect">
            <a:avLst/>
          </a:prstGeom>
        </p:spPr>
      </p:pic>
    </p:spTree>
    <p:extLst>
      <p:ext uri="{BB962C8B-B14F-4D97-AF65-F5344CB8AC3E}">
        <p14:creationId xmlns:p14="http://schemas.microsoft.com/office/powerpoint/2010/main" val="19091200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Azimuth Drive Assembly: AS – New Buy</a:t>
            </a:r>
            <a:br>
              <a:rPr lang="en-US" dirty="0"/>
            </a:br>
            <a:r>
              <a:rPr lang="en-US" dirty="0"/>
              <a:t> Hill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AN/MST-T1 MUTES</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solidFill>
                            <a:schemeClr val="tx1"/>
                          </a:solidFill>
                          <a:latin typeface="+mn-lt"/>
                          <a:ea typeface="+mn-ea"/>
                          <a:cs typeface="Calibri"/>
                        </a:rPr>
                        <a:t>Azimuth Drive Assembly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5985-01-130-6309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112850-101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$155,954.46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$80,000.00</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C</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1</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221336"/>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marR="0" lvl="0" indent="0" defTabSz="914400" eaLnBrk="1" fontAlgn="auto" latinLnBrk="0" hangingPunct="1">
                        <a:lnSpc>
                          <a:spcPts val="1400"/>
                        </a:lnSpc>
                        <a:spcBef>
                          <a:spcPts val="0"/>
                        </a:spcBef>
                        <a:spcAft>
                          <a:spcPts val="0"/>
                        </a:spcAft>
                        <a:buClrTx/>
                        <a:buSzTx/>
                        <a:buFontTx/>
                        <a:buNone/>
                        <a:tabLst/>
                        <a:defRPr/>
                      </a:pPr>
                      <a:r>
                        <a:rPr lang="en-US" sz="14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cs typeface="Calibri"/>
                        </a:rPr>
                        <a:t> Rubber, Metals</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marR="0" lvl="0" indent="0" defTabSz="914400" eaLnBrk="1" fontAlgn="auto" latinLnBrk="0" hangingPunct="1">
                        <a:lnSpc>
                          <a:spcPct val="100000"/>
                        </a:lnSpc>
                        <a:spcBef>
                          <a:spcPts val="755"/>
                        </a:spcBef>
                        <a:spcAft>
                          <a:spcPts val="0"/>
                        </a:spcAft>
                        <a:buClrTx/>
                        <a:buSzTx/>
                        <a:buFontTx/>
                        <a:buNone/>
                        <a:tabLst/>
                        <a:defRPr/>
                      </a:pPr>
                      <a:r>
                        <a:rPr lang="pl-PL" sz="1400" b="1" dirty="0">
                          <a:solidFill>
                            <a:schemeClr val="tx1"/>
                          </a:solidFill>
                          <a:latin typeface="+mn-lt"/>
                          <a:cs typeface="Calibri"/>
                        </a:rPr>
                        <a:t>50"L X 30"W X 24"H, 424 LBS</a:t>
                      </a:r>
                      <a:endParaRPr lang="en-US"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Yes</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112850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solidFill>
                            <a:schemeClr val="tx1"/>
                          </a:solidFill>
                          <a:latin typeface="+mn-lt"/>
                          <a:cs typeface="Calibri"/>
                        </a:rPr>
                        <a:t>32255</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pt-BR" sz="1400" b="1" dirty="0">
                          <a:solidFill>
                            <a:schemeClr val="tx1"/>
                          </a:solidFill>
                          <a:latin typeface="+mn-lt"/>
                          <a:ea typeface="+mn-ea"/>
                          <a:cs typeface="Calibri"/>
                        </a:rPr>
                        <a:t>43D7-19-2-44, Figure 30</a:t>
                      </a:r>
                      <a:endParaRPr sz="1400" b="1" dirty="0">
                        <a:solidFill>
                          <a:schemeClr val="tx1"/>
                        </a:solidFill>
                        <a:latin typeface="+mn-lt"/>
                        <a:ea typeface="+mn-ea"/>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Antenna Pedestal - 5895011233897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1</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Calibri"/>
                <a:ea typeface="+mn-ea"/>
                <a:cs typeface="+mn-cs"/>
              </a:rPr>
              <a:t>Source Approval Request (SAR)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Interested vendors should submit a Source Approval Request (SAR) to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a:rPr>
              <a:t>AFSC.OL.SB@us.af.mil</a:t>
            </a:r>
            <a:r>
              <a:rPr kumimoji="0" lang="en-US" sz="1600" b="0" i="0" u="none" strike="noStrike" kern="1200" cap="none" spc="0" normalizeH="0" baseline="0" noProof="0" dirty="0">
                <a:ln>
                  <a:noFill/>
                </a:ln>
                <a:solidFill>
                  <a:prstClr val="black"/>
                </a:solidFill>
                <a:effectLst/>
                <a:uLnTx/>
                <a:uFillTx/>
                <a:latin typeface="Calibri"/>
                <a:ea typeface="+mn-ea"/>
                <a:cs typeface="+mn-cs"/>
              </a:rPr>
              <a:t> and include your email address and “request a drop off.” A request for drop off will be returned, use this to submit your SAR package.</a:t>
            </a:r>
          </a:p>
        </p:txBody>
      </p:sp>
    </p:spTree>
    <p:extLst>
      <p:ext uri="{BB962C8B-B14F-4D97-AF65-F5344CB8AC3E}">
        <p14:creationId xmlns:p14="http://schemas.microsoft.com/office/powerpoint/2010/main" val="1235870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Azimuth Drive Assembly: AS – New Buy</a:t>
            </a:r>
            <a:br>
              <a:rPr lang="en-US" dirty="0"/>
            </a:br>
            <a:r>
              <a:rPr lang="en-US" dirty="0"/>
              <a:t> Hill AFB – LCMC</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41176" y="1254369"/>
            <a:ext cx="11120051" cy="3196333"/>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Antenna Pedestal is used on the MUTES weapon system, serial numbers 1-8 of General Dynamics design. It is a single point of failure for field operations and PDM completion. This item has an obsolete DC motor that can no longer be repaired or manufactured as the industry has dried up for DC motor. The Servo Amp that currently drives the DC motor is also obsolete and can no longer be repaired. Additionally, the internal gears are obsolete and can no longer be manufactured due to the material and the manufacturing process cannot be duplicated. The MUTES program holds very little technical data to keep these units operational to purposed operation date of 2045. We are looking for a White Paper for the development to assist with the re-design or re-engineering of the entire antenna pedestal assembly which includes but is not limited to an AC motor, AC compliant servo amplifier, frame, gear assembly, data package, brake, and CCA’s to retrofit the redesigned unit onto the MUTES weapon system.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330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Gearbox Assembly: Market Research</a:t>
            </a:r>
            <a:br>
              <a:rPr lang="en-US" dirty="0"/>
            </a:br>
            <a:r>
              <a:rPr lang="en-US" dirty="0"/>
              <a:t> Hill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AN/MST-T1 MUTES</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Gearbox Assembly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NSL</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112850-102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221336"/>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marR="0" lvl="0" indent="0" defTabSz="914400" eaLnBrk="1" fontAlgn="auto" latinLnBrk="0" hangingPunct="1">
                        <a:lnSpc>
                          <a:spcPts val="140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latin typeface="+mn-lt"/>
                          <a:cs typeface="Calibri"/>
                        </a:rPr>
                        <a:t> </a:t>
                      </a:r>
                      <a:r>
                        <a:rPr lang="en-US" sz="1400" b="1" dirty="0">
                          <a:solidFill>
                            <a:schemeClr val="tx1"/>
                          </a:solidFill>
                          <a:latin typeface="+mn-lt"/>
                          <a:cs typeface="Calibri"/>
                        </a:rPr>
                        <a:t>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Azimuth Drive Assembly - 5985011306309</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1</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If interested, please submit capabilities statement to our workflow at </a:t>
            </a: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hlinkClick r:id="rId3"/>
              </a:rPr>
              <a:t>429SCMS.SASPO.Workflow@us.af.mil</a:t>
            </a:r>
            <a:endPar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33777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Gearbox Assembly: Market Research</a:t>
            </a:r>
            <a:br>
              <a:rPr lang="en-US" dirty="0"/>
            </a:br>
            <a:r>
              <a:rPr lang="en-US" dirty="0"/>
              <a:t> Hill AFB – LCMC</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41176" y="1254369"/>
            <a:ext cx="11120051" cy="3196333"/>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Antenna Pedestal is used on the MUTES weapon system, serial numbers 1-8 of General Dynamics design. It is a single point of failure for field operations and PDM completion. This item has an obsolete DC motor that can no longer be repaired or manufactured as the industry has dried up for DC motor. The Servo Amp that currently drives the DC motor is also obsolete and can no longer be repaired. Additionally, the internal gears are obsolete and can no longer be manufactured due to the material and the manufacturing process cannot be duplicated. The MUTES program holds very little technical data to keep these units operational to purposed operation date of 2045. We are looking for a White Paper for the development to assist with the re-design or re-engineering of the entire antenna pedestal assembly which includes but is not limited to an AC motor, AC compliant servo amplifier, frame, gear assembly, data package, brake, and CCA’s to retrofit the redesigned unit onto the MUTES weapon system.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49873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Motor Brake Assembly: Market Research</a:t>
            </a:r>
            <a:br>
              <a:rPr lang="en-US" dirty="0"/>
            </a:br>
            <a:r>
              <a:rPr lang="en-US" dirty="0"/>
              <a:t> Hill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AN/MST-T1 MUTES</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Motor Brake Assembly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NSL</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112855-101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221336"/>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marR="0" lvl="0" indent="0" defTabSz="914400" eaLnBrk="1" fontAlgn="auto" latinLnBrk="0" hangingPunct="1">
                        <a:lnSpc>
                          <a:spcPts val="140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latin typeface="+mn-lt"/>
                          <a:cs typeface="Calibri"/>
                        </a:rPr>
                        <a:t> </a:t>
                      </a:r>
                      <a:r>
                        <a:rPr lang="en-US" sz="1400" b="1" dirty="0">
                          <a:solidFill>
                            <a:schemeClr val="tx1"/>
                          </a:solidFill>
                          <a:latin typeface="+mn-lt"/>
                          <a:cs typeface="Calibri"/>
                        </a:rPr>
                        <a:t>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Azimuth Drive Assembly - 5985011306309</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1</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If interested, please submit capabilities statement to our workflow at </a:t>
            </a: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hlinkClick r:id="rId3"/>
              </a:rPr>
              <a:t>429SCMS.SASPO.Workflow@us.af.mil</a:t>
            </a:r>
            <a:endPar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75850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Motor Brake Assembly: Market Research</a:t>
            </a:r>
            <a:br>
              <a:rPr lang="en-US" dirty="0"/>
            </a:br>
            <a:r>
              <a:rPr lang="en-US" dirty="0"/>
              <a:t> Hill AFB – LCMC</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41176" y="1254369"/>
            <a:ext cx="11120051" cy="3196333"/>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Antenna Pedestal is used on the MUTES weapon system, serial numbers 1-8 of General Dynamics design. It is a single point of failure for field operations and PDM completion. This item has an obsolete DC motor that can no longer be repaired or manufactured as the industry has dried up for DC motor. The Servo Amp that currently drives the DC motor is also obsolete and can no longer be repaired. Additionally, the internal gears are obsolete and can no longer be manufactured due to the material and the manufacturing process cannot be duplicated. The MUTES program holds very little technical data to keep these units operational to purposed operation date of 2045. We are looking for a White Paper for the development to assist with the re-design or re-engineering of the entire antenna pedestal assembly which includes but is not limited to an AC motor, AC compliant servo amplifier, frame, gear assembly, data package, brake, and CCA’s to retrofit the redesigned unit onto the MUTES weapon system.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12353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Motor: Market Research</a:t>
            </a:r>
            <a:br>
              <a:rPr lang="en-US" dirty="0"/>
            </a:br>
            <a:r>
              <a:rPr lang="en-US" dirty="0"/>
              <a:t> Hill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AN/MST-T1 MUTES</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Motor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NSL</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latin typeface="+mn-lt"/>
                          <a:cs typeface="Calibri"/>
                        </a:rPr>
                        <a:t>TT-5302A-100</a:t>
                      </a:r>
                      <a:endParaRPr lang="en-US"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221336"/>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marR="0" lvl="0" indent="0" defTabSz="914400" eaLnBrk="1" fontAlgn="auto" latinLnBrk="0" hangingPunct="1">
                        <a:lnSpc>
                          <a:spcPts val="140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 </a:t>
                      </a:r>
                      <a:r>
                        <a:rPr lang="en-US" sz="1400" b="1" dirty="0">
                          <a:solidFill>
                            <a:schemeClr val="tx1"/>
                          </a:solidFill>
                          <a:latin typeface="+mn-lt"/>
                          <a:cs typeface="Calibri"/>
                        </a:rPr>
                        <a:t>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Azimuth Drive Assembly - 5985011306309</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1</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If interested, please submit capabilities statement to our workflow at </a:t>
            </a: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hlinkClick r:id="rId3"/>
              </a:rPr>
              <a:t>429SCMS.SASPO.Workflow@us.af.mil</a:t>
            </a:r>
            <a:endPar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73186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Motor: Market Research</a:t>
            </a:r>
            <a:br>
              <a:rPr lang="en-US" dirty="0"/>
            </a:br>
            <a:r>
              <a:rPr lang="en-US" dirty="0"/>
              <a:t> Hill AFB – LCMC</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41176" y="1254369"/>
            <a:ext cx="11120051" cy="3196333"/>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Antenna Pedestal is used on the MUTES weapon system, serial numbers 1-8 of General Dynamics design. It is a single point of failure for field operations and PDM completion. This item has an obsolete DC motor that can no longer be repaired or manufactured as the industry has dried up for DC motor. The Servo Amp that currently drives the DC motor is also obsolete and can no longer be repaired. Additionally, the internal gears are obsolete and can no longer be manufactured due to the material and the manufacturing process cannot be duplicated. The MUTES program holds very little technical data to keep these units operational to purposed operation date of 2045. We are looking for a White Paper for the development to assist with the re-design or re-engineering of the entire antenna pedestal assembly which includes but is not limited to an AC motor, AC compliant servo amplifier, frame, gear assembly, data package, brake, and CCA’s to retrofit the redesigned unit onto the MUTES weapon system.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8901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C Model Clear: Reverse Engineering</a:t>
            </a:r>
            <a:br>
              <a:rPr lang="en-US" dirty="0"/>
            </a:br>
            <a:r>
              <a:rPr lang="en-US" dirty="0"/>
              <a:t> Hill AFB – 416</a:t>
            </a:r>
            <a:r>
              <a:rPr lang="en-US" baseline="30000" dirty="0"/>
              <a:t>th</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a:latin typeface="+mn-lt"/>
                          <a:cs typeface="Calibri"/>
                        </a:rPr>
                        <a:t>MD:</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solidFill>
                            <a:schemeClr val="tx1"/>
                          </a:solidFill>
                          <a:latin typeface="+mn-lt"/>
                          <a:cs typeface="Calibri"/>
                        </a:rPr>
                        <a:t>F-16</a:t>
                      </a:r>
                      <a:endParaRPr sz="1400" b="1">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a:latin typeface="+mn-lt"/>
                          <a:cs typeface="Calibri"/>
                        </a:rPr>
                        <a:t>TMS:</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a:latin typeface="+mn-lt"/>
                          <a:cs typeface="Calibri"/>
                        </a:rPr>
                        <a:t>N</a:t>
                      </a:r>
                      <a:r>
                        <a:rPr lang="en-US" sz="1400" b="1" spc="90">
                          <a:latin typeface="+mn-lt"/>
                          <a:cs typeface="Calibri"/>
                        </a:rPr>
                        <a:t>oun</a:t>
                      </a:r>
                      <a:r>
                        <a:rPr sz="1400" b="1" spc="90">
                          <a:latin typeface="+mn-lt"/>
                          <a:cs typeface="Calibri"/>
                        </a:rPr>
                        <a:t>:</a:t>
                      </a:r>
                      <a:endParaRPr sz="140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a:latin typeface="+mn-lt"/>
                          <a:cs typeface="Calibri"/>
                        </a:rPr>
                        <a:t>C Model Clear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a:latin typeface="+mn-lt"/>
                          <a:cs typeface="Calibri"/>
                        </a:rPr>
                        <a:t>NSN:</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a:latin typeface="+mn-lt"/>
                          <a:cs typeface="Calibri"/>
                        </a:rPr>
                        <a:t>1560-01-462-4551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a:latin typeface="+mn-lt"/>
                          <a:cs typeface="Calibri"/>
                        </a:rPr>
                        <a:t>P/N:</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latin typeface="+mn-lt"/>
                          <a:cs typeface="Calibri"/>
                        </a:rPr>
                        <a:t>5004550-11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a:latin typeface="+mn-lt"/>
                          <a:cs typeface="Calibri"/>
                        </a:rPr>
                        <a:t>Forecasted </a:t>
                      </a:r>
                      <a:r>
                        <a:rPr sz="1400" b="1" spc="100">
                          <a:latin typeface="+mn-lt"/>
                          <a:cs typeface="Calibri"/>
                        </a:rPr>
                        <a:t>Buy</a:t>
                      </a:r>
                      <a:r>
                        <a:rPr sz="1400" b="1" spc="-30">
                          <a:latin typeface="+mn-lt"/>
                          <a:cs typeface="Calibri"/>
                        </a:rPr>
                        <a:t> </a:t>
                      </a:r>
                      <a:r>
                        <a:rPr sz="1400" b="1" spc="75">
                          <a:latin typeface="+mn-lt"/>
                          <a:cs typeface="Calibri"/>
                        </a:rPr>
                        <a:t>Price:</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latin typeface="+mn-lt"/>
                          <a:cs typeface="Calibri"/>
                        </a:rPr>
                        <a:t>$24,011.00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a:latin typeface="+mn-lt"/>
                          <a:cs typeface="Calibri"/>
                        </a:rPr>
                        <a:t>Forecasted </a:t>
                      </a:r>
                      <a:r>
                        <a:rPr sz="1400" b="1" spc="85">
                          <a:latin typeface="+mn-lt"/>
                          <a:cs typeface="Calibri"/>
                        </a:rPr>
                        <a:t>Repair</a:t>
                      </a:r>
                      <a:r>
                        <a:rPr sz="1400" b="1" spc="-10">
                          <a:latin typeface="+mn-lt"/>
                          <a:cs typeface="Calibri"/>
                        </a:rPr>
                        <a:t> </a:t>
                      </a:r>
                      <a:r>
                        <a:rPr sz="1400" b="1" spc="80">
                          <a:latin typeface="+mn-lt"/>
                          <a:cs typeface="Calibri"/>
                        </a:rPr>
                        <a:t>Cost:</a:t>
                      </a:r>
                      <a:endParaRPr sz="140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a:latin typeface="+mn-lt"/>
                          <a:cs typeface="Calibri"/>
                        </a:rPr>
                        <a:t>AAC:</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latin typeface="+mn-lt"/>
                          <a:cs typeface="Calibri"/>
                        </a:rPr>
                        <a:t>D</a:t>
                      </a:r>
                      <a:endParaRPr sz="1400" b="1">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err="1">
                          <a:latin typeface="+mn-lt"/>
                          <a:cs typeface="Calibri"/>
                        </a:rPr>
                        <a:t>Unserv</a:t>
                      </a:r>
                      <a:r>
                        <a:rPr lang="en-US" sz="1400" b="1" spc="80">
                          <a:latin typeface="+mn-lt"/>
                          <a:cs typeface="Calibri"/>
                        </a:rPr>
                        <a:t>. Assets Avail</a:t>
                      </a:r>
                      <a:r>
                        <a:rPr sz="1400" b="1" spc="75">
                          <a:latin typeface="+mn-lt"/>
                          <a:cs typeface="Calibri"/>
                        </a:rPr>
                        <a:t>:</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a:latin typeface="+mn-lt"/>
                          <a:cs typeface="Calibri"/>
                        </a:rPr>
                        <a:t>QPA/APPL</a:t>
                      </a:r>
                      <a:r>
                        <a:rPr sz="1400" b="1">
                          <a:latin typeface="+mn-lt"/>
                          <a:cs typeface="Calibri"/>
                        </a:rPr>
                        <a:t> </a:t>
                      </a:r>
                      <a:r>
                        <a:rPr sz="1400" b="1" spc="85">
                          <a:latin typeface="+mn-lt"/>
                          <a:cs typeface="Calibri"/>
                        </a:rPr>
                        <a:t>Rate:</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a:latin typeface="+mn-lt"/>
                          <a:cs typeface="Calibri"/>
                        </a:rPr>
                        <a:t>1</a:t>
                      </a:r>
                      <a:endParaRPr sz="1400" b="1">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a:latin typeface="+mn-lt"/>
                          <a:cs typeface="Calibri"/>
                        </a:rPr>
                        <a:t>AMC/AMSC:</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a:latin typeface="+mn-lt"/>
                          <a:cs typeface="Calibri"/>
                        </a:rPr>
                        <a:t>RMC/RMSC:</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a:latin typeface="+mn-lt"/>
                          <a:cs typeface="Calibri"/>
                        </a:rPr>
                        <a:t>Material:</a:t>
                      </a:r>
                      <a:endParaRPr sz="140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a:latin typeface="+mn-lt"/>
                          <a:cs typeface="Calibri"/>
                        </a:rPr>
                        <a:t> Polycarbonate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a:latin typeface="+mn-lt"/>
                          <a:cs typeface="Calibri"/>
                        </a:rPr>
                        <a:t>Dimensions:</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a:solidFill>
                            <a:schemeClr val="tx1"/>
                          </a:solidFill>
                          <a:latin typeface="+mn-lt"/>
                          <a:ea typeface="+mn-ea"/>
                          <a:cs typeface="Calibri"/>
                        </a:rPr>
                        <a:t>92”L X 23”W X 32”H, 140 LBS </a:t>
                      </a:r>
                      <a:endParaRPr lang="pl-PL" sz="1400" b="1">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a:latin typeface="+mn-lt"/>
                          <a:cs typeface="Calibri"/>
                        </a:rPr>
                        <a:t>Drawings</a:t>
                      </a:r>
                      <a:r>
                        <a:rPr lang="en-US" sz="1400" b="1" spc="100" baseline="0">
                          <a:latin typeface="+mn-lt"/>
                          <a:cs typeface="Calibri"/>
                        </a:rPr>
                        <a:t> Releasable</a:t>
                      </a:r>
                      <a:r>
                        <a:rPr sz="1400" b="1" spc="75">
                          <a:latin typeface="+mn-lt"/>
                          <a:cs typeface="Calibri"/>
                        </a:rPr>
                        <a:t>:</a:t>
                      </a:r>
                      <a:endParaRPr sz="140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a:latin typeface="+mn-lt"/>
                          <a:cs typeface="Calibri"/>
                        </a:rPr>
                        <a:t>No</a:t>
                      </a:r>
                      <a:endParaRPr sz="1400" b="1">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a:latin typeface="+mn-lt"/>
                          <a:cs typeface="Calibri"/>
                        </a:rPr>
                        <a:t>Drawing #</a:t>
                      </a:r>
                      <a:r>
                        <a:rPr sz="1400" b="1" spc="85">
                          <a:latin typeface="+mn-lt"/>
                          <a:cs typeface="Calibri"/>
                        </a:rPr>
                        <a:t>:</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1750" marR="0" lvl="0" indent="0" algn="l">
                        <a:lnSpc>
                          <a:spcPts val="1480"/>
                        </a:lnSpc>
                        <a:spcBef>
                          <a:spcPts val="0"/>
                        </a:spcBef>
                        <a:spcAft>
                          <a:spcPts val="0"/>
                        </a:spcAft>
                        <a:buNone/>
                      </a:pPr>
                      <a:r>
                        <a:rPr lang="en-US" sz="1400" b="1" i="0" u="none" strike="noStrike" noProof="0" dirty="0">
                          <a:solidFill>
                            <a:srgbClr val="000000"/>
                          </a:solidFill>
                          <a:latin typeface="Calibri"/>
                        </a:rPr>
                        <a:t>16VK100001 &amp; 16ZK002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a:latin typeface="+mn-lt"/>
                          <a:cs typeface="Calibri"/>
                        </a:rPr>
                        <a:t>Drawing Cage Code</a:t>
                      </a:r>
                      <a:r>
                        <a:rPr lang="en-US" sz="1400" b="1" spc="85">
                          <a:latin typeface="+mn-lt"/>
                          <a:cs typeface="Calibri"/>
                        </a:rPr>
                        <a:t>:</a:t>
                      </a:r>
                      <a:endParaRPr lang="en-US"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1750" lvl="0">
                        <a:lnSpc>
                          <a:spcPts val="1480"/>
                        </a:lnSpc>
                        <a:buNone/>
                      </a:pPr>
                      <a:r>
                        <a:rPr lang="en-US" sz="1400" b="1" i="0" u="none" strike="noStrike" noProof="0" dirty="0">
                          <a:solidFill>
                            <a:srgbClr val="000000"/>
                          </a:solidFill>
                          <a:latin typeface="Calibri"/>
                        </a:rPr>
                        <a:t>81755</a:t>
                      </a:r>
                      <a:endParaRPr dirty="0"/>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a:latin typeface="+mn-lt"/>
                          <a:cs typeface="Calibri"/>
                        </a:rPr>
                        <a:t>T.O.</a:t>
                      </a:r>
                      <a:r>
                        <a:rPr lang="en-US" sz="1400" b="1" spc="85" baseline="0">
                          <a:latin typeface="+mn-lt"/>
                          <a:cs typeface="Calibri"/>
                        </a:rPr>
                        <a:t> Releasable</a:t>
                      </a:r>
                      <a:r>
                        <a:rPr sz="1400" b="1" spc="80">
                          <a:latin typeface="+mn-lt"/>
                          <a:cs typeface="Calibri"/>
                        </a:rPr>
                        <a:t>:</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1750" marR="0" lvl="0" indent="0" defTabSz="914400" eaLnBrk="1" fontAlgn="auto" latinLnBrk="0" hangingPunct="1">
                        <a:lnSpc>
                          <a:spcPts val="1480"/>
                        </a:lnSpc>
                        <a:spcBef>
                          <a:spcPts val="0"/>
                        </a:spcBef>
                        <a:spcAft>
                          <a:spcPts val="0"/>
                        </a:spcAft>
                        <a:buClrTx/>
                        <a:buSzTx/>
                        <a:buFontTx/>
                        <a:buNone/>
                        <a:tabLst/>
                        <a:defRPr/>
                      </a:pPr>
                      <a:r>
                        <a:rPr lang="en-US" sz="1400" b="1">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a:latin typeface="+mn-lt"/>
                          <a:cs typeface="Calibri"/>
                        </a:rPr>
                        <a:t>T.O.</a:t>
                      </a:r>
                      <a:r>
                        <a:rPr lang="en-US" sz="1400" b="1" spc="95" baseline="0">
                          <a:latin typeface="+mn-lt"/>
                          <a:cs typeface="Calibri"/>
                        </a:rPr>
                        <a:t> #</a:t>
                      </a:r>
                      <a:r>
                        <a:rPr lang="en-US" sz="1400" b="1" spc="95">
                          <a:latin typeface="+mn-lt"/>
                          <a:cs typeface="Calibri"/>
                        </a:rPr>
                        <a:t>:</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1750">
                        <a:lnSpc>
                          <a:spcPts val="1480"/>
                        </a:lnSpc>
                      </a:pPr>
                      <a:r>
                        <a:rPr lang="en-US" sz="1400" b="1">
                          <a:latin typeface="+mn-lt"/>
                          <a:cs typeface="Calibri"/>
                        </a:rPr>
                        <a:t>16W2-5-2</a:t>
                      </a:r>
                      <a:endParaRPr sz="1400" b="1">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a:latin typeface="+mn-lt"/>
                          <a:cs typeface="Calibri"/>
                        </a:rPr>
                        <a:t>Budget</a:t>
                      </a:r>
                      <a:r>
                        <a:rPr lang="en-US" sz="1400" b="1" spc="80" baseline="0">
                          <a:latin typeface="+mn-lt"/>
                          <a:cs typeface="Calibri"/>
                        </a:rPr>
                        <a:t> Code</a:t>
                      </a:r>
                      <a:r>
                        <a:rPr sz="1400" b="1" spc="75">
                          <a:latin typeface="+mn-lt"/>
                          <a:cs typeface="Calibri"/>
                        </a:rPr>
                        <a:t>:</a:t>
                      </a:r>
                      <a:endParaRPr sz="140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1750">
                        <a:lnSpc>
                          <a:spcPts val="1480"/>
                        </a:lnSpc>
                      </a:pPr>
                      <a:r>
                        <a:rPr lang="en-US" sz="1400" b="1" spc="95">
                          <a:latin typeface="+mn-lt"/>
                          <a:cs typeface="Calibri"/>
                        </a:rPr>
                        <a:t>Next</a:t>
                      </a:r>
                      <a:r>
                        <a:rPr lang="en-US" sz="1400" b="1" spc="95" baseline="0">
                          <a:latin typeface="+mn-lt"/>
                          <a:cs typeface="Calibri"/>
                        </a:rPr>
                        <a:t> Higher </a:t>
                      </a:r>
                      <a:r>
                        <a:rPr lang="en-US" sz="1400" b="1" spc="95" baseline="0" err="1">
                          <a:latin typeface="+mn-lt"/>
                          <a:cs typeface="Calibri"/>
                        </a:rPr>
                        <a:t>Asmbly</a:t>
                      </a:r>
                      <a:r>
                        <a:rPr sz="1400" b="1" spc="85">
                          <a:latin typeface="+mn-lt"/>
                          <a:cs typeface="Calibri"/>
                        </a:rPr>
                        <a:t>:</a:t>
                      </a:r>
                      <a:endParaRPr sz="140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1750" marR="0" lvl="0" indent="0" algn="l" defTabSz="914400">
                        <a:lnSpc>
                          <a:spcPts val="1480"/>
                        </a:lnSpc>
                        <a:spcBef>
                          <a:spcPts val="0"/>
                        </a:spcBef>
                        <a:spcAft>
                          <a:spcPts val="0"/>
                        </a:spcAft>
                        <a:buNone/>
                        <a:tabLst/>
                        <a:defRPr/>
                      </a:pPr>
                      <a:r>
                        <a:rPr lang="fr-FR" sz="1400" b="1" i="0" u="none" strike="noStrike" noProof="0" dirty="0">
                          <a:solidFill>
                            <a:srgbClr val="000000"/>
                          </a:solidFill>
                          <a:latin typeface="Calibri"/>
                        </a:rPr>
                        <a:t>16K0580-1</a:t>
                      </a:r>
                      <a:endParaRPr lang="en-US" dirty="0"/>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Calibri"/>
                <a:ea typeface="+mn-ea"/>
                <a:cs typeface="+mn-cs"/>
              </a:rPr>
              <a:t>Complete Technical Data Package, Prototype, 3D Modeling Data, Specification Control Drawing Testing and Evaluation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Calibri"/>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Interested vendors should submit a White Paper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600" b="1"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hlinkClick r:id="rId3"/>
              </a:rPr>
              <a:t>429SCMS.SASPO.Workflow@us.af.mil</a:t>
            </a:r>
            <a:endParaRPr kumimoji="0" lang="en-US" sz="1600" b="1"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RSVP for T</a:t>
            </a:r>
            <a:r>
              <a:rPr kumimoji="0" lang="en-US" sz="16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echnical</a:t>
            </a: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Discussion</a:t>
            </a:r>
          </a:p>
        </p:txBody>
      </p:sp>
      <p:graphicFrame>
        <p:nvGraphicFramePr>
          <p:cNvPr id="3" name="object 12">
            <a:extLst>
              <a:ext uri="{FF2B5EF4-FFF2-40B4-BE49-F238E27FC236}">
                <a16:creationId xmlns:a16="http://schemas.microsoft.com/office/drawing/2014/main" id="{8EB84787-7923-9FDA-2C61-E006603E78B4}"/>
              </a:ext>
            </a:extLst>
          </p:cNvPr>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a:latin typeface="+mn-lt"/>
                          <a:cs typeface="Calibri"/>
                        </a:rPr>
                        <a:t>Out</a:t>
                      </a:r>
                      <a:r>
                        <a:rPr sz="1200" b="1" spc="-20">
                          <a:latin typeface="+mn-lt"/>
                          <a:cs typeface="Calibri"/>
                        </a:rPr>
                        <a:t> </a:t>
                      </a:r>
                      <a:r>
                        <a:rPr sz="1200" b="1" spc="85">
                          <a:latin typeface="+mn-lt"/>
                          <a:cs typeface="Calibri"/>
                        </a:rPr>
                        <a:t>Year</a:t>
                      </a:r>
                      <a:r>
                        <a:rPr sz="1200" b="1" spc="20">
                          <a:latin typeface="+mn-lt"/>
                          <a:cs typeface="Calibri"/>
                        </a:rPr>
                        <a:t> </a:t>
                      </a:r>
                      <a:r>
                        <a:rPr sz="1200" b="1" spc="100">
                          <a:latin typeface="+mn-lt"/>
                          <a:cs typeface="Calibri"/>
                        </a:rPr>
                        <a:t>Requirements</a:t>
                      </a:r>
                      <a:r>
                        <a:rPr sz="1200" spc="100">
                          <a:latin typeface="+mn-lt"/>
                          <a:cs typeface="Calibri"/>
                        </a:rPr>
                        <a:t>:</a:t>
                      </a:r>
                      <a:r>
                        <a:rPr sz="1200" spc="-25">
                          <a:latin typeface="+mn-lt"/>
                          <a:cs typeface="Calibri"/>
                        </a:rPr>
                        <a:t> </a:t>
                      </a:r>
                      <a:r>
                        <a:rPr sz="1200" b="1" spc="110">
                          <a:latin typeface="+mn-lt"/>
                          <a:cs typeface="Calibri"/>
                        </a:rPr>
                        <a:t>BUY</a:t>
                      </a:r>
                      <a:endParaRPr sz="120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a:latin typeface="+mn-lt"/>
                          <a:cs typeface="Calibri"/>
                        </a:rPr>
                        <a:t>FY2</a:t>
                      </a:r>
                      <a:r>
                        <a:rPr lang="en-US" sz="1200" b="1" spc="75">
                          <a:latin typeface="+mn-lt"/>
                          <a:cs typeface="Calibri"/>
                        </a:rPr>
                        <a:t>5</a:t>
                      </a:r>
                      <a:r>
                        <a:rPr sz="1200" b="1" spc="75">
                          <a:latin typeface="+mn-lt"/>
                          <a:cs typeface="Calibri"/>
                        </a:rPr>
                        <a:t>:</a:t>
                      </a:r>
                      <a:endParaRPr sz="120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a:latin typeface="+mn-lt"/>
                          <a:cs typeface="Calibri"/>
                        </a:rPr>
                        <a:t>0</a:t>
                      </a:r>
                      <a:endParaRPr sz="1200" b="1">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a:latin typeface="+mn-lt"/>
                          <a:cs typeface="Calibri"/>
                        </a:rPr>
                        <a:t>FY2</a:t>
                      </a:r>
                      <a:r>
                        <a:rPr lang="en-US" sz="1200" b="1" spc="75">
                          <a:latin typeface="+mn-lt"/>
                          <a:cs typeface="Calibri"/>
                        </a:rPr>
                        <a:t>6</a:t>
                      </a:r>
                      <a:r>
                        <a:rPr sz="1200" b="1" spc="75">
                          <a:latin typeface="+mn-lt"/>
                          <a:cs typeface="Calibri"/>
                        </a:rPr>
                        <a:t>:</a:t>
                      </a:r>
                      <a:endParaRPr sz="120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a:latin typeface="+mn-lt"/>
                          <a:cs typeface="Calibri"/>
                        </a:rPr>
                        <a:t>0</a:t>
                      </a:r>
                      <a:endParaRPr sz="1200" b="1">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a:latin typeface="+mn-lt"/>
                          <a:cs typeface="Calibri"/>
                        </a:rPr>
                        <a:t>FY2</a:t>
                      </a:r>
                      <a:r>
                        <a:rPr lang="en-US" sz="1200" b="1" spc="75">
                          <a:latin typeface="+mn-lt"/>
                          <a:cs typeface="Calibri"/>
                        </a:rPr>
                        <a:t>7</a:t>
                      </a:r>
                      <a:r>
                        <a:rPr sz="1200" b="1" spc="75">
                          <a:latin typeface="+mn-lt"/>
                          <a:cs typeface="Calibri"/>
                        </a:rPr>
                        <a:t>:</a:t>
                      </a:r>
                      <a:endParaRPr sz="120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a:latin typeface="+mn-lt"/>
                          <a:cs typeface="Calibri"/>
                        </a:rPr>
                        <a:t>2</a:t>
                      </a:r>
                      <a:endParaRPr sz="1200" b="1">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a:latin typeface="+mn-lt"/>
                          <a:cs typeface="Calibri"/>
                        </a:rPr>
                        <a:t>FY2</a:t>
                      </a:r>
                      <a:r>
                        <a:rPr lang="en-US" sz="1200" b="1" spc="75">
                          <a:latin typeface="+mn-lt"/>
                          <a:cs typeface="Calibri"/>
                        </a:rPr>
                        <a:t>8</a:t>
                      </a:r>
                      <a:r>
                        <a:rPr sz="1200" b="1" spc="75">
                          <a:latin typeface="+mn-lt"/>
                          <a:cs typeface="Calibri"/>
                        </a:rPr>
                        <a:t>:</a:t>
                      </a:r>
                      <a:endParaRPr sz="120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a:latin typeface="+mn-lt"/>
                          <a:cs typeface="Calibri"/>
                        </a:rPr>
                        <a:t>2</a:t>
                      </a:r>
                      <a:endParaRPr sz="1200" b="1">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a:latin typeface="+mn-lt"/>
                          <a:cs typeface="Calibri"/>
                        </a:rPr>
                        <a:t>FY2</a:t>
                      </a:r>
                      <a:r>
                        <a:rPr lang="en-US" sz="1200" b="1" spc="75">
                          <a:latin typeface="+mn-lt"/>
                          <a:cs typeface="Calibri"/>
                        </a:rPr>
                        <a:t>9</a:t>
                      </a:r>
                      <a:r>
                        <a:rPr sz="1200" b="1" spc="75">
                          <a:latin typeface="+mn-lt"/>
                          <a:cs typeface="Calibri"/>
                        </a:rPr>
                        <a:t>:</a:t>
                      </a:r>
                      <a:endParaRPr sz="120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a:latin typeface="+mn-lt"/>
                          <a:cs typeface="Calibri"/>
                        </a:rPr>
                        <a:t>2</a:t>
                      </a:r>
                      <a:endParaRPr sz="1200" b="1">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a:latin typeface="+mn-lt"/>
                          <a:cs typeface="Calibri"/>
                        </a:rPr>
                        <a:t>Out</a:t>
                      </a:r>
                      <a:r>
                        <a:rPr sz="1200" b="1" spc="-15">
                          <a:latin typeface="+mn-lt"/>
                          <a:cs typeface="Calibri"/>
                        </a:rPr>
                        <a:t> </a:t>
                      </a:r>
                      <a:r>
                        <a:rPr sz="1200" b="1" spc="85">
                          <a:latin typeface="+mn-lt"/>
                          <a:cs typeface="Calibri"/>
                        </a:rPr>
                        <a:t>Year</a:t>
                      </a:r>
                      <a:r>
                        <a:rPr sz="1200" b="1" spc="25">
                          <a:latin typeface="+mn-lt"/>
                          <a:cs typeface="Calibri"/>
                        </a:rPr>
                        <a:t> </a:t>
                      </a:r>
                      <a:r>
                        <a:rPr sz="1200" b="1" spc="100">
                          <a:latin typeface="+mn-lt"/>
                          <a:cs typeface="Calibri"/>
                        </a:rPr>
                        <a:t>Requirements</a:t>
                      </a:r>
                      <a:r>
                        <a:rPr sz="1200" spc="100">
                          <a:latin typeface="+mn-lt"/>
                          <a:cs typeface="Calibri"/>
                        </a:rPr>
                        <a:t>:</a:t>
                      </a:r>
                      <a:r>
                        <a:rPr sz="1200" spc="-15">
                          <a:latin typeface="+mn-lt"/>
                          <a:cs typeface="Calibri"/>
                        </a:rPr>
                        <a:t> </a:t>
                      </a:r>
                      <a:r>
                        <a:rPr sz="1200" b="1" spc="100">
                          <a:latin typeface="+mn-lt"/>
                          <a:cs typeface="Calibri"/>
                        </a:rPr>
                        <a:t>REPAIR</a:t>
                      </a:r>
                      <a:endParaRPr sz="120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a:latin typeface="+mn-lt"/>
                          <a:cs typeface="Calibri"/>
                        </a:rPr>
                        <a:t>FY2</a:t>
                      </a:r>
                      <a:r>
                        <a:rPr lang="en-US" sz="1200" b="1" spc="85">
                          <a:latin typeface="+mn-lt"/>
                          <a:cs typeface="Calibri"/>
                        </a:rPr>
                        <a:t>5:</a:t>
                      </a:r>
                      <a:endParaRPr sz="120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a:latin typeface="+mn-lt"/>
                          <a:cs typeface="Calibri"/>
                        </a:rPr>
                        <a:t>0</a:t>
                      </a:r>
                      <a:endParaRPr sz="1200" b="1">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a:latin typeface="+mn-lt"/>
                          <a:cs typeface="Calibri"/>
                        </a:rPr>
                        <a:t>FY2</a:t>
                      </a:r>
                      <a:r>
                        <a:rPr lang="en-US" sz="1200" b="1" spc="75">
                          <a:latin typeface="+mn-lt"/>
                          <a:cs typeface="Calibri"/>
                        </a:rPr>
                        <a:t>6</a:t>
                      </a:r>
                      <a:r>
                        <a:rPr sz="1200" b="1" spc="75">
                          <a:latin typeface="+mn-lt"/>
                          <a:cs typeface="Calibri"/>
                        </a:rPr>
                        <a:t>:</a:t>
                      </a:r>
                      <a:endParaRPr sz="120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a:latin typeface="+mn-lt"/>
                          <a:cs typeface="Calibri"/>
                        </a:rPr>
                        <a:t>0</a:t>
                      </a:r>
                      <a:endParaRPr sz="1200" b="1">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a:latin typeface="+mn-lt"/>
                          <a:cs typeface="Calibri"/>
                        </a:rPr>
                        <a:t>FY2</a:t>
                      </a:r>
                      <a:r>
                        <a:rPr lang="en-US" sz="1200" b="1" spc="85">
                          <a:latin typeface="+mn-lt"/>
                          <a:cs typeface="Calibri"/>
                        </a:rPr>
                        <a:t>7:</a:t>
                      </a:r>
                      <a:endParaRPr sz="120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a:latin typeface="+mn-lt"/>
                          <a:cs typeface="Calibri"/>
                        </a:rPr>
                        <a:t>0</a:t>
                      </a:r>
                      <a:endParaRPr sz="1200" b="1">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a:latin typeface="+mn-lt"/>
                          <a:cs typeface="Calibri"/>
                        </a:rPr>
                        <a:t>FY2</a:t>
                      </a:r>
                      <a:r>
                        <a:rPr lang="en-US" sz="1200" b="1" spc="75">
                          <a:latin typeface="+mn-lt"/>
                          <a:cs typeface="Calibri"/>
                        </a:rPr>
                        <a:t>8</a:t>
                      </a:r>
                      <a:r>
                        <a:rPr sz="1200" b="1" spc="75">
                          <a:latin typeface="+mn-lt"/>
                          <a:cs typeface="Calibri"/>
                        </a:rPr>
                        <a:t>:</a:t>
                      </a:r>
                      <a:endParaRPr sz="120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a:latin typeface="+mn-lt"/>
                          <a:cs typeface="Calibri"/>
                        </a:rPr>
                        <a:t>0</a:t>
                      </a:r>
                      <a:endParaRPr sz="1200" b="1">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a:latin typeface="+mn-lt"/>
                          <a:cs typeface="Calibri"/>
                        </a:rPr>
                        <a:t>FY2</a:t>
                      </a:r>
                      <a:r>
                        <a:rPr lang="en-US" sz="1200" b="1" spc="75">
                          <a:latin typeface="+mn-lt"/>
                          <a:cs typeface="Calibri"/>
                        </a:rPr>
                        <a:t>9</a:t>
                      </a:r>
                      <a:r>
                        <a:rPr sz="1200" b="1" spc="75">
                          <a:latin typeface="+mn-lt"/>
                          <a:cs typeface="Calibri"/>
                        </a:rPr>
                        <a:t>:</a:t>
                      </a:r>
                      <a:endParaRPr sz="120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a:latin typeface="+mn-lt"/>
                          <a:cs typeface="Calibri"/>
                        </a:rPr>
                        <a:t>0</a:t>
                      </a:r>
                      <a:endParaRPr sz="1200" b="1">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a:latin typeface="+mn-lt"/>
                          <a:cs typeface="Calibri"/>
                        </a:rPr>
                        <a:t>EDL:</a:t>
                      </a:r>
                      <a:endParaRPr sz="120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a:latin typeface="+mn-lt"/>
                          <a:cs typeface="Calibri"/>
                        </a:rPr>
                        <a:t>Not Available</a:t>
                      </a:r>
                      <a:endParaRPr sz="1200" b="1">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a:latin typeface="+mn-lt"/>
                          <a:cs typeface="Calibri"/>
                        </a:rPr>
                        <a:t>RDL:</a:t>
                      </a:r>
                      <a:endParaRPr sz="120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a:latin typeface="+mn-lt"/>
                          <a:cs typeface="Calibri"/>
                        </a:rPr>
                        <a:t>Not Available</a:t>
                      </a:r>
                      <a:endParaRPr sz="1200" b="1">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a:latin typeface="+mn-lt"/>
                          <a:cs typeface="Calibri"/>
                        </a:rPr>
                        <a:t>Tin</a:t>
                      </a:r>
                      <a:r>
                        <a:rPr sz="1200" b="1" spc="25">
                          <a:latin typeface="+mn-lt"/>
                          <a:cs typeface="Calibri"/>
                        </a:rPr>
                        <a:t>k</a:t>
                      </a:r>
                      <a:r>
                        <a:rPr sz="1200" b="1" spc="-5">
                          <a:latin typeface="+mn-lt"/>
                          <a:cs typeface="Calibri"/>
                        </a:rPr>
                        <a:t>e</a:t>
                      </a:r>
                      <a:r>
                        <a:rPr sz="1200" b="1">
                          <a:latin typeface="+mn-lt"/>
                          <a:cs typeface="Calibri"/>
                        </a:rPr>
                        <a:t>r</a:t>
                      </a:r>
                      <a:endParaRPr sz="120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a:latin typeface="+mn-lt"/>
                          <a:cs typeface="Calibri"/>
                        </a:rPr>
                        <a:t>Robins</a:t>
                      </a:r>
                      <a:endParaRPr sz="120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a:solidFill>
                            <a:schemeClr val="tx1"/>
                          </a:solidFill>
                          <a:latin typeface="+mn-lt"/>
                          <a:cs typeface="Calibri"/>
                        </a:rPr>
                        <a:t>------</a:t>
                      </a:r>
                      <a:endParaRPr sz="120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a:latin typeface="+mn-lt"/>
                          <a:cs typeface="Calibri"/>
                        </a:rPr>
                        <a:t>Hill</a:t>
                      </a:r>
                      <a:endParaRPr sz="120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a:solidFill>
                            <a:schemeClr val="tx1"/>
                          </a:solidFill>
                          <a:latin typeface="+mn-lt"/>
                          <a:cs typeface="Calibri"/>
                        </a:rPr>
                        <a:t>12/6/2024</a:t>
                      </a:r>
                      <a:endParaRPr lang="en-US" sz="120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a:latin typeface="+mn-lt"/>
                          <a:cs typeface="Calibri"/>
                        </a:rPr>
                        <a:t>Virtual</a:t>
                      </a:r>
                      <a:endParaRPr sz="120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a:solidFill>
                            <a:schemeClr val="tx1"/>
                          </a:solidFill>
                          <a:latin typeface="+mn-lt"/>
                          <a:cs typeface="Calibri"/>
                        </a:rPr>
                        <a:t>------</a:t>
                      </a:r>
                      <a:endParaRPr lang="en-US" sz="120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24888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Brake, External Release: Market Research</a:t>
            </a:r>
            <a:br>
              <a:rPr lang="en-US" dirty="0"/>
            </a:br>
            <a:r>
              <a:rPr lang="en-US" dirty="0"/>
              <a:t> Hill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AN/MST-T1 MUTES</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Brake, External Release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NSL</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112861-101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221336"/>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marR="0" lvl="0" indent="0" defTabSz="914400" eaLnBrk="1" fontAlgn="auto" latinLnBrk="0" hangingPunct="1">
                        <a:lnSpc>
                          <a:spcPts val="140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 </a:t>
                      </a:r>
                      <a:r>
                        <a:rPr lang="en-US" sz="1400" b="1" dirty="0">
                          <a:solidFill>
                            <a:schemeClr val="tx1"/>
                          </a:solidFill>
                          <a:latin typeface="+mn-lt"/>
                          <a:cs typeface="Calibri"/>
                        </a:rPr>
                        <a:t>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solidFill>
                            <a:schemeClr val="tx1"/>
                          </a:solidFill>
                          <a:latin typeface="+mn-lt"/>
                          <a:cs typeface="Calibri"/>
                        </a:rPr>
                        <a:t>Not Available</a:t>
                      </a:r>
                      <a:endParaRPr lang="en-US"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Azimuth Drive Assembly - 5985011306309</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1</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If interested, please submit capabilities statement to our workflow at </a:t>
            </a: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hlinkClick r:id="rId3"/>
              </a:rPr>
              <a:t>429SCMS.SASPO.Workflow@us.af.mil</a:t>
            </a:r>
            <a:endPar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40061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Brake, External Release: Market Research</a:t>
            </a:r>
            <a:br>
              <a:rPr lang="en-US" dirty="0"/>
            </a:br>
            <a:r>
              <a:rPr lang="en-US" dirty="0"/>
              <a:t> Hill AFB – LCMC</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41176" y="1254369"/>
            <a:ext cx="11120051" cy="3196333"/>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Antenna Pedestal is used on the MUTES weapon system, serial numbers 1-8 of General Dynamics design. It is a single point of failure for field operations and PDM completion. This item has an obsolete DC motor that can no longer be repaired or manufactured as the industry has dried up for DC motor. The Servo Amp that currently drives the DC motor is also obsolete and can no longer be repaired. Additionally, the internal gears are obsolete and can no longer be manufactured due to the material and the manufacturing process cannot be duplicated. The MUTES program holds very little technical data to keep these units operational to purposed operation date of 2045. We are looking for a White Paper for the development to assist with the re-design or re-engineering of the entire antenna pedestal assembly which includes but is not limited to an AC motor, AC compliant servo amplifier, frame, gear assembly, data package, brake, and CCA’s to retrofit the redesigned unit onto the MUTES weapon system.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78772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Elevation Drive Assembly: AS – New Buy</a:t>
            </a:r>
            <a:br>
              <a:rPr lang="en-US" dirty="0"/>
            </a:br>
            <a:r>
              <a:rPr lang="en-US" dirty="0"/>
              <a:t> Hill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AN/MST-T1 MUTES</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Elevation Drive Assembly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5985-01-123-3897</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112856-101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$129,637.15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$66,500.00</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V</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1</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221336"/>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H</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marR="0" lvl="0" indent="0" defTabSz="914400" eaLnBrk="1" fontAlgn="auto" latinLnBrk="0" hangingPunct="1">
                        <a:lnSpc>
                          <a:spcPts val="1400"/>
                        </a:lnSpc>
                        <a:spcBef>
                          <a:spcPts val="0"/>
                        </a:spcBef>
                        <a:spcAft>
                          <a:spcPts val="0"/>
                        </a:spcAft>
                        <a:buClrTx/>
                        <a:buSzTx/>
                        <a:buFontTx/>
                        <a:buNone/>
                        <a:tabLst/>
                        <a:defRPr/>
                      </a:pPr>
                      <a:r>
                        <a:rPr lang="en-US" sz="14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cs typeface="Calibri"/>
                        </a:rPr>
                        <a:t> 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marR="0" lvl="0" indent="0" defTabSz="914400" eaLnBrk="1" fontAlgn="auto" latinLnBrk="0" hangingPunct="1">
                        <a:lnSpc>
                          <a:spcPct val="100000"/>
                        </a:lnSpc>
                        <a:spcBef>
                          <a:spcPts val="755"/>
                        </a:spcBef>
                        <a:spcAft>
                          <a:spcPts val="0"/>
                        </a:spcAft>
                        <a:buClrTx/>
                        <a:buSzTx/>
                        <a:buFontTx/>
                        <a:buNone/>
                        <a:tabLst/>
                        <a:defRPr/>
                      </a:pPr>
                      <a:r>
                        <a:rPr lang="pl-PL" sz="1400" b="1" dirty="0">
                          <a:solidFill>
                            <a:schemeClr val="tx1"/>
                          </a:solidFill>
                          <a:latin typeface="+mn-lt"/>
                          <a:cs typeface="Calibri"/>
                        </a:rPr>
                        <a:t>38"L X 15"W X 15"H, 150 LBS</a:t>
                      </a:r>
                      <a:endParaRPr lang="en-US"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Yes</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112856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32255</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pt-BR" sz="1400" b="1">
                          <a:solidFill>
                            <a:schemeClr val="tx1"/>
                          </a:solidFill>
                          <a:latin typeface="+mn-lt"/>
                          <a:ea typeface="+mn-ea"/>
                          <a:cs typeface="Calibri"/>
                        </a:rPr>
                        <a:t>43D7-19-2-44, </a:t>
                      </a:r>
                      <a:r>
                        <a:rPr lang="pt-BR" sz="1400" b="1" dirty="0">
                          <a:solidFill>
                            <a:schemeClr val="tx1"/>
                          </a:solidFill>
                          <a:latin typeface="+mn-lt"/>
                          <a:ea typeface="+mn-ea"/>
                          <a:cs typeface="Calibri"/>
                        </a:rPr>
                        <a:t>Figure 25</a:t>
                      </a:r>
                      <a:endParaRPr sz="1400" b="1" dirty="0">
                        <a:solidFill>
                          <a:schemeClr val="tx1"/>
                        </a:solidFill>
                        <a:latin typeface="+mn-lt"/>
                        <a:ea typeface="+mn-ea"/>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Antenna Pedestal - 5895011233897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1</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Calibri"/>
                <a:ea typeface="+mn-ea"/>
                <a:cs typeface="+mn-cs"/>
              </a:rPr>
              <a:t>Source Approval Request (SAR)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Interested vendors should submit a Source Approval Request (SAR) to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a:rPr>
              <a:t>AFSC.OL.SB@us.af.mil</a:t>
            </a:r>
            <a:r>
              <a:rPr kumimoji="0" lang="en-US" sz="1600" b="0" i="0" u="none" strike="noStrike" kern="1200" cap="none" spc="0" normalizeH="0" baseline="0" noProof="0" dirty="0">
                <a:ln>
                  <a:noFill/>
                </a:ln>
                <a:solidFill>
                  <a:prstClr val="black"/>
                </a:solidFill>
                <a:effectLst/>
                <a:uLnTx/>
                <a:uFillTx/>
                <a:latin typeface="Calibri"/>
                <a:ea typeface="+mn-ea"/>
                <a:cs typeface="+mn-cs"/>
              </a:rPr>
              <a:t> and include your email address and “request a drop off.” A request for drop off will be returned, use this to submit your SAR package.</a:t>
            </a:r>
          </a:p>
        </p:txBody>
      </p:sp>
    </p:spTree>
    <p:extLst>
      <p:ext uri="{BB962C8B-B14F-4D97-AF65-F5344CB8AC3E}">
        <p14:creationId xmlns:p14="http://schemas.microsoft.com/office/powerpoint/2010/main" val="38172684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Elevation Drive Assembly: AS – New Buy</a:t>
            </a:r>
            <a:br>
              <a:rPr lang="en-US" dirty="0"/>
            </a:br>
            <a:r>
              <a:rPr lang="en-US" dirty="0"/>
              <a:t> Hill AFB – LCMC</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41176" y="1254369"/>
            <a:ext cx="11120051" cy="3196333"/>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Antenna Pedestal is used on the MUTES weapon system, serial numbers 1-8 of General Dynamics design. It is a single point of failure for field operations and PDM completion. This item has an obsolete DC motor that can no longer be repaired or manufactured as the industry has dried up for DC motor. The Servo Amp that currently drives the DC motor is also obsolete and can no longer be repaired. Additionally, the internal gears are obsolete and can no longer be manufactured due to the material and the manufacturing process cannot be duplicated. The MUTES program holds very little technical data to keep these units operational to purposed operation date of 2045. We are looking for a White Paper for the development to assist with the re-design or re-engineering of the entire antenna pedestal assembly which includes but is not limited to an AC motor, AC compliant servo amplifier, frame, gear assembly, data package, brake, and CCA’s to retrofit the redesigned unit onto the MUTES weapon system.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19876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Brake, External: Market Research</a:t>
            </a:r>
            <a:br>
              <a:rPr lang="en-US" dirty="0"/>
            </a:br>
            <a:r>
              <a:rPr lang="en-US" dirty="0"/>
              <a:t> Hill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AN/MST-T1 MUTES</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Brake, External</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NSL</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112861-102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endParaRPr lang="en-US" sz="1400" b="1" dirty="0">
                        <a:solidFill>
                          <a:srgbClr val="FF0000"/>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Not Available</a:t>
                      </a:r>
                      <a:endParaRPr lang="en-US" sz="1400" b="1" dirty="0">
                        <a:solidFill>
                          <a:srgbClr val="FF0000"/>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Not Available</a:t>
                      </a:r>
                      <a:endParaRPr lang="en-US" sz="1400" b="1" dirty="0">
                        <a:solidFill>
                          <a:srgbClr val="FF0000"/>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221336"/>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marR="0" lvl="0" indent="0" defTabSz="914400" eaLnBrk="1" fontAlgn="auto" latinLnBrk="0" hangingPunct="1">
                        <a:lnSpc>
                          <a:spcPts val="140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latin typeface="+mn-lt"/>
                          <a:cs typeface="Calibri"/>
                        </a:rPr>
                        <a:t> </a:t>
                      </a:r>
                      <a:r>
                        <a:rPr lang="en-US" sz="1400" b="1" dirty="0">
                          <a:solidFill>
                            <a:schemeClr val="tx1"/>
                          </a:solidFill>
                          <a:latin typeface="+mn-lt"/>
                          <a:cs typeface="Calibri"/>
                        </a:rPr>
                        <a:t>Not Available</a:t>
                      </a:r>
                      <a:endParaRPr lang="en-US" sz="1400" b="1" dirty="0">
                        <a:solidFill>
                          <a:srgbClr val="FF0000"/>
                        </a:solidFill>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marR="0" lvl="0" indent="0" defTabSz="914400" eaLnBrk="1" fontAlgn="auto" latinLnBrk="0" hangingPunct="1">
                        <a:lnSpc>
                          <a:spcPct val="100000"/>
                        </a:lnSpc>
                        <a:spcBef>
                          <a:spcPts val="755"/>
                        </a:spcBef>
                        <a:spcAft>
                          <a:spcPts val="0"/>
                        </a:spcAft>
                        <a:buClrTx/>
                        <a:buSzTx/>
                        <a:buFontTx/>
                        <a:buNone/>
                        <a:tabLst/>
                        <a:defRPr/>
                      </a:pPr>
                      <a:r>
                        <a:rPr lang="en-US" sz="1400" b="1" dirty="0">
                          <a:solidFill>
                            <a:schemeClr val="tx1"/>
                          </a:solidFill>
                          <a:latin typeface="+mn-lt"/>
                          <a:cs typeface="Calibri"/>
                        </a:rPr>
                        <a:t>Not Available</a:t>
                      </a:r>
                      <a:endParaRPr lang="en-US" sz="1400" b="1" dirty="0">
                        <a:solidFill>
                          <a:srgbClr val="FF0000"/>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Not Available</a:t>
                      </a:r>
                      <a:endParaRPr lang="en-US" sz="1400" b="1" dirty="0">
                        <a:solidFill>
                          <a:srgbClr val="FF0000"/>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Elevation Drive Assembly - 5985011233897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1</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If interested, please submit capabilities statement to our workflow at </a:t>
            </a: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hlinkClick r:id="rId3"/>
              </a:rPr>
              <a:t>429SCMS.SASPO.Workflow@us.af.mil</a:t>
            </a:r>
            <a:endPar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26541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Brake, External: Market Research</a:t>
            </a:r>
            <a:br>
              <a:rPr lang="en-US" dirty="0"/>
            </a:br>
            <a:r>
              <a:rPr lang="en-US" dirty="0"/>
              <a:t> Hill AFB – LCMC</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41176" y="1254369"/>
            <a:ext cx="11120051" cy="3196333"/>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Antenna Pedestal is used on the MUTES weapon system, serial numbers 1-8 of General Dynamics design. It is a single point of failure for field operations and PDM completion. This item has an obsolete DC motor that can no longer be repaired or manufactured as the industry has dried up for DC motor. The Servo Amp that currently drives the DC motor is also obsolete and can no longer be repaired. Additionally, the internal gears are obsolete and can no longer be manufactured due to the material and the manufacturing process cannot be duplicated. The MUTES program holds very little technical data to keep these units operational to purposed operation date of 2045. We are looking for a White Paper for the development to assist with the re-design or re-engineering of the entire antenna pedestal assembly which includes but is not limited to an AC motor, AC compliant servo amplifier, frame, gear assembly, data package, brake, and CCA’s to retrofit the redesigned unit onto the MUTES weapon system.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40989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Gearbox Assembly: Market Research</a:t>
            </a:r>
            <a:br>
              <a:rPr lang="en-US" dirty="0"/>
            </a:br>
            <a:r>
              <a:rPr lang="en-US" dirty="0"/>
              <a:t> Hill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AN/MST-T1 MUTES</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Gearbox Assembly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NSL</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111355-147</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endParaRPr lang="en-US" sz="1400" b="1" dirty="0">
                        <a:solidFill>
                          <a:srgbClr val="FF0000"/>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Not Available</a:t>
                      </a:r>
                      <a:endParaRPr lang="en-US" sz="1400" b="1" dirty="0">
                        <a:solidFill>
                          <a:srgbClr val="FF0000"/>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Not Available</a:t>
                      </a:r>
                      <a:endParaRPr lang="en-US" sz="1400" b="1" dirty="0">
                        <a:solidFill>
                          <a:srgbClr val="FF0000"/>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221336"/>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marR="0" lvl="0" indent="0" defTabSz="914400" eaLnBrk="1" fontAlgn="auto" latinLnBrk="0" hangingPunct="1">
                        <a:lnSpc>
                          <a:spcPts val="140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latin typeface="+mn-lt"/>
                          <a:cs typeface="Calibri"/>
                        </a:rPr>
                        <a:t> </a:t>
                      </a:r>
                      <a:r>
                        <a:rPr lang="en-US" sz="1400" b="1" dirty="0">
                          <a:solidFill>
                            <a:schemeClr val="tx1"/>
                          </a:solidFill>
                          <a:latin typeface="+mn-lt"/>
                          <a:cs typeface="Calibri"/>
                        </a:rPr>
                        <a:t>Not Available</a:t>
                      </a:r>
                      <a:endParaRPr lang="en-US" sz="1400" b="1" dirty="0">
                        <a:solidFill>
                          <a:srgbClr val="FF0000"/>
                        </a:solidFill>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marR="0" lvl="0" indent="0" defTabSz="914400" eaLnBrk="1" fontAlgn="auto" latinLnBrk="0" hangingPunct="1">
                        <a:lnSpc>
                          <a:spcPct val="100000"/>
                        </a:lnSpc>
                        <a:spcBef>
                          <a:spcPts val="755"/>
                        </a:spcBef>
                        <a:spcAft>
                          <a:spcPts val="0"/>
                        </a:spcAft>
                        <a:buClrTx/>
                        <a:buSzTx/>
                        <a:buFontTx/>
                        <a:buNone/>
                        <a:tabLst/>
                        <a:defRPr/>
                      </a:pPr>
                      <a:r>
                        <a:rPr lang="en-US" sz="1400" b="1" dirty="0">
                          <a:solidFill>
                            <a:schemeClr val="tx1"/>
                          </a:solidFill>
                          <a:latin typeface="+mn-lt"/>
                          <a:cs typeface="Calibri"/>
                        </a:rPr>
                        <a:t>Not Available</a:t>
                      </a:r>
                      <a:endParaRPr lang="en-US" sz="1400" b="1" dirty="0">
                        <a:solidFill>
                          <a:srgbClr val="FF0000"/>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Not Available</a:t>
                      </a:r>
                      <a:endParaRPr lang="en-US" sz="1400" b="1" dirty="0">
                        <a:solidFill>
                          <a:srgbClr val="FF0000"/>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Elevation Drive Assembly - 5985011233897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1</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If interested, please submit capabilities statement to our workflow at </a:t>
            </a: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hlinkClick r:id="rId3"/>
              </a:rPr>
              <a:t>429SCMS.SASPO.Workflow@us.af.mil</a:t>
            </a:r>
            <a:endPar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60861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Gearbox Assembly: Market Research</a:t>
            </a:r>
            <a:br>
              <a:rPr lang="en-US" dirty="0"/>
            </a:br>
            <a:r>
              <a:rPr lang="en-US" dirty="0"/>
              <a:t> Hill AFB – LCMC</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41176" y="1254369"/>
            <a:ext cx="11120051" cy="3196333"/>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Antenna Pedestal is used on the MUTES weapon system, serial numbers 1-8 of General Dynamics design. It is a single point of failure for field operations and PDM completion. This item has an obsolete DC motor that can no longer be repaired or manufactured as the industry has dried up for DC motor. The Servo Amp that currently drives the DC motor is also obsolete and can no longer be repaired. Additionally, the internal gears are obsolete and can no longer be manufactured due to the material and the manufacturing process cannot be duplicated. The MUTES program holds very little technical data to keep these units operational to purposed operation date of 2045. We are looking for a White Paper for the development to assist with the re-design or re-engineering of the entire antenna pedestal assembly which includes but is not limited to an AC motor, AC compliant servo amplifier, frame, gear assembly, data package, brake, and CCA’s to retrofit the redesigned unit onto the MUTES weapon system.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37908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Motor Pinning Assembly: AS – New Buy</a:t>
            </a:r>
            <a:br>
              <a:rPr lang="en-US" dirty="0"/>
            </a:br>
            <a:r>
              <a:rPr lang="en-US" dirty="0"/>
              <a:t> Hill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AN/MST-T1 MUTES</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Motor Pinning Assembly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6105-01-207-2701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112856-111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$20,753.52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$10,645.94</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C</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1</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221336"/>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H</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marR="0" lvl="0" indent="0" defTabSz="914400" eaLnBrk="1" fontAlgn="auto" latinLnBrk="0" hangingPunct="1">
                        <a:lnSpc>
                          <a:spcPts val="140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latin typeface="+mn-lt"/>
                          <a:cs typeface="Calibri"/>
                        </a:rPr>
                        <a:t> </a:t>
                      </a:r>
                      <a:r>
                        <a:rPr lang="en-US" sz="1400" b="1" dirty="0">
                          <a:solidFill>
                            <a:schemeClr val="tx1"/>
                          </a:solidFill>
                          <a:latin typeface="+mn-lt"/>
                          <a:cs typeface="Calibri"/>
                        </a:rPr>
                        <a:t>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marR="0" lvl="0" indent="0" defTabSz="914400" eaLnBrk="1" fontAlgn="auto" latinLnBrk="0" hangingPunct="1">
                        <a:lnSpc>
                          <a:spcPct val="100000"/>
                        </a:lnSpc>
                        <a:spcBef>
                          <a:spcPts val="755"/>
                        </a:spcBef>
                        <a:spcAft>
                          <a:spcPts val="0"/>
                        </a:spcAft>
                        <a:buClrTx/>
                        <a:buSzTx/>
                        <a:buFontTx/>
                        <a:buNone/>
                        <a:tabLst/>
                        <a:defRPr/>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Yes</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112856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solidFill>
                            <a:schemeClr val="tx1"/>
                          </a:solidFill>
                          <a:latin typeface="+mn-lt"/>
                          <a:cs typeface="Calibri"/>
                        </a:rPr>
                        <a:t>32255</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pt-BR" sz="1400" b="1" dirty="0">
                          <a:solidFill>
                            <a:schemeClr val="tx1"/>
                          </a:solidFill>
                          <a:latin typeface="+mn-lt"/>
                          <a:ea typeface="+mn-ea"/>
                          <a:cs typeface="Calibri"/>
                        </a:rPr>
                        <a:t>43D7-19-2-44, Figure 25</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Elevation Drive Assembly - 5985011306309</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1</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Calibri"/>
                <a:ea typeface="+mn-ea"/>
                <a:cs typeface="+mn-cs"/>
              </a:rPr>
              <a:t>Source Approval Request (SAR)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Interested vendors should submit a Source Approval Request (SAR) to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a:rPr>
              <a:t>AFSC.OL.SB@us.af.mil</a:t>
            </a:r>
            <a:r>
              <a:rPr kumimoji="0" lang="en-US" sz="1600" b="0" i="0" u="none" strike="noStrike" kern="1200" cap="none" spc="0" normalizeH="0" baseline="0" noProof="0" dirty="0">
                <a:ln>
                  <a:noFill/>
                </a:ln>
                <a:solidFill>
                  <a:prstClr val="black"/>
                </a:solidFill>
                <a:effectLst/>
                <a:uLnTx/>
                <a:uFillTx/>
                <a:latin typeface="Calibri"/>
                <a:ea typeface="+mn-ea"/>
                <a:cs typeface="+mn-cs"/>
              </a:rPr>
              <a:t> and include your email address and “request a drop off.” A request for drop off will be returned, use this to submit your SAR package.</a:t>
            </a:r>
          </a:p>
        </p:txBody>
      </p:sp>
    </p:spTree>
    <p:extLst>
      <p:ext uri="{BB962C8B-B14F-4D97-AF65-F5344CB8AC3E}">
        <p14:creationId xmlns:p14="http://schemas.microsoft.com/office/powerpoint/2010/main" val="40874336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Motor Pinning Assembly: AS – New Buy</a:t>
            </a:r>
            <a:br>
              <a:rPr lang="en-US" dirty="0"/>
            </a:br>
            <a:r>
              <a:rPr lang="en-US" dirty="0"/>
              <a:t> Hill AFB – LCMC</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41176" y="1254369"/>
            <a:ext cx="11120051" cy="3196333"/>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Antenna Pedestal is used on the MUTES weapon system, serial numbers 1-8 of General Dynamics design. It is a single point of failure for field operations and PDM completion. This item has an obsolete DC motor that can no longer be repaired or manufactured as the industry has dried up for DC motor. The Servo Amp that currently drives the DC motor is also obsolete and can no longer be repaired. Additionally, the internal gears are obsolete and can no longer be manufactured due to the material and the manufacturing process cannot be duplicated. The MUTES program holds very little technical data to keep these units operational to purposed operation date of 2045. We are looking for a White Paper for the development to assist with the re-design or re-engineering of the entire antenna pedestal assembly which includes but is not limited to an AC motor, AC compliant servo amplifier, frame, gear assembly, data package, brake, and CCA’s to retrofit the redesigned unit onto the MUTES weapon system.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8891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C Model Clear: Reverse Engineering</a:t>
            </a:r>
            <a:br>
              <a:rPr lang="en-US" dirty="0"/>
            </a:br>
            <a:r>
              <a:rPr lang="en-US" dirty="0"/>
              <a:t> Hill AFB – 416</a:t>
            </a:r>
            <a:r>
              <a:rPr lang="en-US" baseline="30000" dirty="0"/>
              <a:t>th</a:t>
            </a:r>
            <a:r>
              <a:rPr lang="en-US" dirty="0"/>
              <a:t> SCMS</a:t>
            </a:r>
          </a:p>
        </p:txBody>
      </p:sp>
      <p:sp>
        <p:nvSpPr>
          <p:cNvPr id="3" name="Content Placeholder 2"/>
          <p:cNvSpPr>
            <a:spLocks noGrp="1"/>
          </p:cNvSpPr>
          <p:nvPr>
            <p:ph type="body" idx="1"/>
          </p:nvPr>
        </p:nvSpPr>
        <p:spPr>
          <a:xfrm>
            <a:off x="1875563" y="3270805"/>
            <a:ext cx="8440873" cy="2769989"/>
          </a:xfrm>
        </p:spPr>
        <p:txBody>
          <a:bodyPr/>
          <a:lstStyle/>
          <a:p>
            <a:pPr marL="0" indent="0" algn="ctr">
              <a:buNone/>
            </a:pPr>
            <a:endParaRPr lang="en-US" b="1" dirty="0"/>
          </a:p>
          <a:p>
            <a:pPr marL="0" indent="0" algn="ctr">
              <a:buNone/>
            </a:pPr>
            <a:endParaRPr lang="en-US" b="1" dirty="0"/>
          </a:p>
          <a:p>
            <a:pPr marL="0" indent="0" algn="ctr">
              <a:buNone/>
            </a:pPr>
            <a:r>
              <a:rPr lang="en-US" b="1" dirty="0"/>
              <a:t>If you would like to participate in the Technical Discussion on:</a:t>
            </a:r>
          </a:p>
          <a:p>
            <a:pPr marL="0" indent="0" algn="ctr">
              <a:buNone/>
            </a:pPr>
            <a:r>
              <a:rPr lang="en-US" b="1" dirty="0">
                <a:solidFill>
                  <a:srgbClr val="FF0000"/>
                </a:solidFill>
              </a:rPr>
              <a:t>Thursday, February 6, 2025, 10:00AM-11:00AM CST</a:t>
            </a:r>
          </a:p>
          <a:p>
            <a:pPr marL="0" indent="0" algn="ctr">
              <a:buNone/>
            </a:pPr>
            <a:r>
              <a:rPr lang="en-US" b="1" dirty="0"/>
              <a:t>provide the following, NLT                            </a:t>
            </a:r>
          </a:p>
          <a:p>
            <a:pPr marL="0" indent="0" algn="ctr">
              <a:buNone/>
            </a:pPr>
            <a:r>
              <a:rPr lang="en-US" b="1" dirty="0">
                <a:solidFill>
                  <a:srgbClr val="FF0000"/>
                </a:solidFill>
              </a:rPr>
              <a:t>January 3, 2025</a:t>
            </a:r>
          </a:p>
          <a:p>
            <a:pPr marL="0" indent="0" algn="ctr">
              <a:buNone/>
            </a:pPr>
            <a:r>
              <a:rPr lang="en-US" b="1" dirty="0">
                <a:solidFill>
                  <a:srgbClr val="FF0000"/>
                </a:solidFill>
              </a:rPr>
              <a:t> </a:t>
            </a:r>
            <a:r>
              <a:rPr lang="en-US" b="1" dirty="0">
                <a:solidFill>
                  <a:srgbClr val="FF0000"/>
                </a:solidFill>
                <a:hlinkClick r:id="rId2"/>
              </a:rPr>
              <a:t>429SCMS.SASPO.Workflow@us.af.mil</a:t>
            </a:r>
            <a:endParaRPr lang="en-US" b="1" dirty="0">
              <a:solidFill>
                <a:srgbClr val="FF0000"/>
              </a:solidFill>
            </a:endParaRPr>
          </a:p>
          <a:p>
            <a:pPr marL="0" indent="0" algn="ctr">
              <a:buNone/>
            </a:pPr>
            <a:r>
              <a:rPr lang="en-US" b="1" dirty="0">
                <a:solidFill>
                  <a:srgbClr val="FF0000"/>
                </a:solidFill>
              </a:rPr>
              <a:t>-Company, -Address, -Name(s), -Email(s), -Phone,</a:t>
            </a:r>
          </a:p>
          <a:p>
            <a:pPr marL="0" indent="0" algn="ctr">
              <a:buNone/>
            </a:pPr>
            <a:r>
              <a:rPr lang="en-US" b="1" dirty="0">
                <a:solidFill>
                  <a:srgbClr val="FF0000"/>
                </a:solidFill>
              </a:rPr>
              <a:t> -Your questions for Engineering, and </a:t>
            </a:r>
          </a:p>
          <a:p>
            <a:pPr marL="0" indent="0" algn="ctr">
              <a:buNone/>
            </a:pPr>
            <a:r>
              <a:rPr lang="en-US" b="1" dirty="0">
                <a:solidFill>
                  <a:srgbClr val="FF0000"/>
                </a:solidFill>
              </a:rPr>
              <a:t>-Statement of Capabilities</a:t>
            </a: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3400" y="1254369"/>
            <a:ext cx="11127827" cy="226988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Item Function: </a:t>
            </a:r>
            <a:r>
              <a:rPr kumimoji="0" lang="en-US" sz="1800" b="0" i="0" u="none" strike="noStrike" kern="1200" cap="none" spc="0" normalizeH="0" baseline="0" noProof="0" dirty="0">
                <a:ln>
                  <a:noFill/>
                </a:ln>
                <a:solidFill>
                  <a:prstClr val="black"/>
                </a:solidFill>
                <a:effectLst/>
                <a:uLnTx/>
                <a:uFillTx/>
                <a:latin typeface="Calibri"/>
                <a:ea typeface="+mn-ea"/>
                <a:cs typeface="+mn-cs"/>
              </a:rPr>
              <a:t>Transparency, Canopy: F-16 A/C Model Clear 550 Knot IAW Specification No. 16ZK002G dated September 1999</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F-16 Transparency, Canopy is flight safety critical, and the government is seeking additional manufacturers interested in becoming a qualified supplier. The F-16 transparency is a large multi-layered polycarbonate self-contained unit that installs in the moveable portion of the canopy and provides a large aerodynamically shaped transparent enclosure for the cockpit.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05901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Motor Tach: AS – New Buy</a:t>
            </a:r>
            <a:br>
              <a:rPr lang="en-US" dirty="0"/>
            </a:br>
            <a:r>
              <a:rPr lang="en-US" dirty="0"/>
              <a:t> Hill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AN/MST-T1 MUTES</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Motor Tach</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6105-01-127-5663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40800-3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$17,470.16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$8,961.67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V</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1</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221336"/>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U</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marR="0" lvl="0" indent="0" defTabSz="914400" eaLnBrk="1" fontAlgn="auto" latinLnBrk="0" hangingPunct="1">
                        <a:lnSpc>
                          <a:spcPts val="140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latin typeface="+mn-lt"/>
                          <a:cs typeface="Calibri"/>
                        </a:rPr>
                        <a:t> </a:t>
                      </a:r>
                      <a:r>
                        <a:rPr lang="pt-BR" sz="1400" b="1" dirty="0">
                          <a:solidFill>
                            <a:schemeClr val="tx1"/>
                          </a:solidFill>
                          <a:latin typeface="+mn-lt"/>
                          <a:ea typeface="+mn-ea"/>
                          <a:cs typeface="Calibri"/>
                        </a:rPr>
                        <a:t>Not Available</a:t>
                      </a:r>
                      <a:endParaRPr lang="en-US" sz="1400" b="1" dirty="0">
                        <a:solidFill>
                          <a:schemeClr val="tx1"/>
                        </a:solidFill>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marR="0" lvl="0" indent="0" defTabSz="914400" eaLnBrk="1" fontAlgn="auto" latinLnBrk="0" hangingPunct="1">
                        <a:lnSpc>
                          <a:spcPct val="100000"/>
                        </a:lnSpc>
                        <a:spcBef>
                          <a:spcPts val="755"/>
                        </a:spcBef>
                        <a:spcAft>
                          <a:spcPts val="0"/>
                        </a:spcAft>
                        <a:buClrTx/>
                        <a:buSzTx/>
                        <a:buFontTx/>
                        <a:buNone/>
                        <a:tabLst/>
                        <a:defRPr/>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Yes</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40800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solidFill>
                            <a:schemeClr val="tx1"/>
                          </a:solidFill>
                          <a:latin typeface="+mn-lt"/>
                          <a:cs typeface="Calibri"/>
                        </a:rPr>
                        <a:t>32255</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pt-BR" sz="1400" b="1" dirty="0">
                          <a:solidFill>
                            <a:schemeClr val="tx1"/>
                          </a:solidFill>
                          <a:latin typeface="+mn-lt"/>
                          <a:ea typeface="+mn-ea"/>
                          <a:cs typeface="Calibri"/>
                        </a:rPr>
                        <a:t>43D7-19-2-44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Elevation Drive Assembly - 5985011306309</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1</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Calibri"/>
                <a:ea typeface="+mn-ea"/>
                <a:cs typeface="+mn-cs"/>
              </a:rPr>
              <a:t>Source Approval Request (SAR)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Interested vendors should submit a Source Approval Request (SAR) to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a:rPr>
              <a:t>AFSC.OL.SB@us.af.mil</a:t>
            </a:r>
            <a:r>
              <a:rPr kumimoji="0" lang="en-US" sz="1600" b="0" i="0" u="none" strike="noStrike" kern="1200" cap="none" spc="0" normalizeH="0" baseline="0" noProof="0" dirty="0">
                <a:ln>
                  <a:noFill/>
                </a:ln>
                <a:solidFill>
                  <a:prstClr val="black"/>
                </a:solidFill>
                <a:effectLst/>
                <a:uLnTx/>
                <a:uFillTx/>
                <a:latin typeface="Calibri"/>
                <a:ea typeface="+mn-ea"/>
                <a:cs typeface="+mn-cs"/>
              </a:rPr>
              <a:t> and include your email address and “request a drop off.” A request for drop off will be returned, use this to submit your SAR package.</a:t>
            </a:r>
          </a:p>
        </p:txBody>
      </p:sp>
    </p:spTree>
    <p:extLst>
      <p:ext uri="{BB962C8B-B14F-4D97-AF65-F5344CB8AC3E}">
        <p14:creationId xmlns:p14="http://schemas.microsoft.com/office/powerpoint/2010/main" val="25226670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Motor Tach: AS – New Buy</a:t>
            </a:r>
            <a:br>
              <a:rPr lang="en-US" dirty="0"/>
            </a:br>
            <a:r>
              <a:rPr lang="en-US" dirty="0"/>
              <a:t> Hill AFB – LCMC</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41176" y="1254369"/>
            <a:ext cx="11120051" cy="3196333"/>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Antenna Pedestal is used on the MUTES weapon system, serial numbers 1-8 of General Dynamics design. It is a single point of failure for field operations and PDM completion. This item has an obsolete DC motor that can no longer be repaired or manufactured as the industry has dried up for DC motor. The Servo Amp that currently drives the DC motor is also obsolete and can no longer be repaired. Additionally, the internal gears are obsolete and can no longer be manufactured due to the material and the manufacturing process cannot be duplicated. The MUTES program holds very little technical data to keep these units operational to purposed operation date of 2045. We are looking for a White Paper for the development to assist with the re-design or re-engineering of the entire antenna pedestal assembly which includes but is not limited to an AC motor, AC compliant servo amplifier, frame, gear assembly, data package, brake, and CCA’s to retrofit the redesigned unit onto the MUTES weapon system.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64260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Servo Amp Assembly: Market Research</a:t>
            </a:r>
            <a:br>
              <a:rPr lang="en-US" dirty="0"/>
            </a:br>
            <a:r>
              <a:rPr lang="en-US" dirty="0"/>
              <a:t> Hill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AN/MST-T1 MUTES</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Servo Amp Assembly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NSL</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112900-101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221336"/>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marR="0" lvl="0" indent="0" defTabSz="914400" eaLnBrk="1" fontAlgn="auto" latinLnBrk="0" hangingPunct="1">
                        <a:lnSpc>
                          <a:spcPts val="140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latin typeface="+mn-lt"/>
                          <a:cs typeface="Calibri"/>
                        </a:rPr>
                        <a:t> </a:t>
                      </a:r>
                      <a:r>
                        <a:rPr lang="en-US" sz="1400" b="1" dirty="0">
                          <a:solidFill>
                            <a:schemeClr val="tx1"/>
                          </a:solidFill>
                          <a:latin typeface="+mn-lt"/>
                          <a:cs typeface="Calibri"/>
                        </a:rPr>
                        <a:t>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Antenna Pedestal - 5895011233897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1</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If interested, please submit capabilities statement to our workflow at </a:t>
            </a: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hlinkClick r:id="rId3"/>
              </a:rPr>
              <a:t>429SCMS.SASPO.Workflow@us.af.mil</a:t>
            </a:r>
            <a:endPar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84043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Servo Amp Assembly: Market Research</a:t>
            </a:r>
            <a:br>
              <a:rPr lang="en-US" dirty="0"/>
            </a:br>
            <a:r>
              <a:rPr lang="en-US" dirty="0"/>
              <a:t> Hill AFB – LCMC</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41176" y="1254369"/>
            <a:ext cx="11120051" cy="3196333"/>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Antenna Pedestal is used on the MUTES weapon system, serial numbers 1-8 of General Dynamics design. It is a single point of failure for field operations and PDM completion. This item has an obsolete DC motor that can no longer be repaired or manufactured as the industry has dried up for DC motor. The Servo Amp that currently drives the DC motor is also obsolete and can no longer be repaired. Additionally, the internal gears are obsolete and can no longer be manufactured due to the material and the manufacturing process cannot be duplicated. The MUTES program holds very little technical data to keep these units operational to purposed operation date of 2045. We are looking for a White Paper for the development to assist with the re-design or re-engineering of the entire antenna pedestal assembly which includes but is not limited to an AC motor, AC compliant servo amplifier, frame, gear assembly, data package, brake, and CCA’s to retrofit the redesigned unit onto the MUTES weapon system.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73341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Azimuth Motherboard: Market Research</a:t>
            </a:r>
            <a:br>
              <a:rPr lang="en-US" dirty="0"/>
            </a:br>
            <a:r>
              <a:rPr lang="en-US" dirty="0"/>
              <a:t> Hill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AN/MST-T1 MUTES</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Azimuth Motherboard</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NSL</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113153-102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221336"/>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marR="0" lvl="0" indent="0" defTabSz="914400" eaLnBrk="1" fontAlgn="auto" latinLnBrk="0" hangingPunct="1">
                        <a:lnSpc>
                          <a:spcPts val="140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latin typeface="+mn-lt"/>
                          <a:cs typeface="Calibri"/>
                        </a:rPr>
                        <a:t> </a:t>
                      </a:r>
                      <a:r>
                        <a:rPr lang="en-US" sz="1400" b="1" dirty="0">
                          <a:solidFill>
                            <a:schemeClr val="tx1"/>
                          </a:solidFill>
                          <a:latin typeface="+mn-lt"/>
                          <a:cs typeface="Calibri"/>
                        </a:rPr>
                        <a:t>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Servo Amp Assembly – PN 112900-101</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1</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If interested, please submit capabilities statement to our workflow at </a:t>
            </a:r>
            <a:r>
              <a:rPr kumimoji="0" lang="en-US" sz="16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hlinkClick r:id="rId3"/>
              </a:rPr>
              <a:t>429SCMS.SASPO.Workflow@us.af.mil</a:t>
            </a:r>
            <a:endParaRPr kumimoji="0" lang="en-US" sz="16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02485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Azimuth Motherboard</a:t>
            </a:r>
            <a:r>
              <a:rPr lang="en-US"/>
              <a:t>: Market </a:t>
            </a:r>
            <a:r>
              <a:rPr lang="en-US" dirty="0"/>
              <a:t>Research</a:t>
            </a:r>
            <a:br>
              <a:rPr lang="en-US" dirty="0"/>
            </a:br>
            <a:r>
              <a:rPr lang="en-US" dirty="0"/>
              <a:t> Hill AFB – LCMC</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50506" y="1254369"/>
            <a:ext cx="11110721" cy="2897753"/>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Antenna Pedestal is used on the MUTES weapon system, serial numbers 1-8 of General Dynamics design. It is a single point of failure for field operations and PDM completion. This item has an obsolete DC motor that can no longer be repaired or manufactured as the industry has dried up for DC motor. The Servo Amp that currently drives the DC motor is also obsolete and can no longer be repaired. Additionally, the internal gears are obsolete and can no longer be manufactured due to the material and the manufacturing process cannot be duplicated. The MUTES program holds very little technical data to keep these units operational to purposed operation date of 2045. We are looking for a White Paper for the development to assist with the re-design or re-engineering of the entire antenna pedestal assembly which includes but is not limited to an AC motor, AC compliant servo amplifier, frame, gear assembly, data package, brake, and CCA’s to retrofit the redesigned unit onto the MUTES weapon system.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16">
            <a:extLst>
              <a:ext uri="{FF2B5EF4-FFF2-40B4-BE49-F238E27FC236}">
                <a16:creationId xmlns:a16="http://schemas.microsoft.com/office/drawing/2014/main" id="{4F5092D5-EBB6-73C1-6A7A-A6CDD683E95E}"/>
              </a:ext>
            </a:extLst>
          </p:cNvPr>
          <p:cNvSpPr/>
          <p:nvPr/>
        </p:nvSpPr>
        <p:spPr>
          <a:xfrm>
            <a:off x="541176" y="1254369"/>
            <a:ext cx="11120051" cy="3196333"/>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Antenna Pedestal is used on the MUTES weapon system, serial numbers 1-8 of General Dynamics design. It is a single point of failure for field operations and PDM completion. This item has an obsolete DC motor that can no longer be repaired or manufactured as the industry has dried up for DC motor. The Servo Amp that currently drives the DC motor is also obsolete and can no longer be repaired. Additionally, the internal gears are obsolete and can no longer be manufactured due to the material and the manufacturing process cannot be duplicated. The MUTES program holds very little technical data to keep these units operational to purposed operation date of 2045. We are looking for a White Paper for the development to assist with the re-design or re-engineering of the entire antenna pedestal assembly which includes but is not limited to an AC motor, AC compliant servo amplifier, frame, gear assembly, data package, brake, and CCA’s to retrofit the redesigned unit onto the MUTES weapon system.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50505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Elevation Motherboard: Market Research</a:t>
            </a:r>
            <a:br>
              <a:rPr lang="en-US" dirty="0"/>
            </a:br>
            <a:r>
              <a:rPr lang="en-US" dirty="0"/>
              <a:t> Hill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AN/MST-T1 MUTES</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Elevation Motherboard</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NSL</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113153-101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221336"/>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marR="0" lvl="0" indent="0" defTabSz="914400" eaLnBrk="1" fontAlgn="auto" latinLnBrk="0" hangingPunct="1">
                        <a:lnSpc>
                          <a:spcPts val="140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latin typeface="+mn-lt"/>
                          <a:cs typeface="Calibri"/>
                        </a:rPr>
                        <a:t> </a:t>
                      </a:r>
                      <a:r>
                        <a:rPr lang="en-US" sz="1400" b="1" dirty="0">
                          <a:solidFill>
                            <a:schemeClr val="tx1"/>
                          </a:solidFill>
                          <a:latin typeface="+mn-lt"/>
                          <a:cs typeface="Calibri"/>
                        </a:rPr>
                        <a:t>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a:latin typeface="+mn-lt"/>
                          <a:cs typeface="Calibri"/>
                        </a:rPr>
                        <a:t>Next</a:t>
                      </a:r>
                      <a:r>
                        <a:rPr lang="en-US" sz="1400" b="1" spc="95" baseline="0">
                          <a:latin typeface="+mn-lt"/>
                          <a:cs typeface="Calibri"/>
                        </a:rPr>
                        <a:t> Higher Asmbly</a:t>
                      </a:r>
                      <a:r>
                        <a:rPr sz="1400" b="1" spc="85">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Servo Amp Assembly – PN 112900-101</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1</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If interested, please submit capabilities statement to our workflow at </a:t>
            </a: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hlinkClick r:id="rId3"/>
              </a:rPr>
              <a:t>429SCMS.SASPO.Workflow@us.af.mil</a:t>
            </a:r>
            <a:endPar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44798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Elevation Motherboard: Market Research</a:t>
            </a:r>
            <a:br>
              <a:rPr lang="en-US" dirty="0"/>
            </a:br>
            <a:r>
              <a:rPr lang="en-US" dirty="0"/>
              <a:t> Hill AFB – LCMC</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41176" y="1254369"/>
            <a:ext cx="11120051" cy="3196333"/>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Antenna Pedestal is used on the MUTES weapon system, serial numbers 1-8 of General Dynamics design. It is a single point of failure for field operations and PDM completion. This item has an obsolete DC motor that can no longer be repaired or manufactured as the industry has dried up for DC motor. The Servo Amp that currently drives the DC motor is also obsolete and can no longer be repaired. Additionally, the internal gears are obsolete and can no longer be manufactured due to the material and the manufacturing process cannot be duplicated. The MUTES program holds very little technical data to keep these units operational to purposed operation date of 2045. We are looking for a White Paper for the development to assist with the re-design or re-engineering of the entire antenna pedestal assembly which includes but is not limited to an AC motor, AC compliant servo amplifier, frame, gear assembly, data package, brake, and CCA’s to retrofit the redesigned unit onto the MUTES weapon system.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37719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Motor, PM Servo: AS – New Buy</a:t>
            </a:r>
            <a:br>
              <a:rPr lang="en-US" dirty="0"/>
            </a:br>
            <a:r>
              <a:rPr lang="en-US" dirty="0"/>
              <a:t> Hill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AN/MST-T1 MUTES</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Motor, PM Servo</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6105-01-329-4767</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DPM56PF4-K7714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$12,367.93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$6,344.38</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1</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 </a:t>
                      </a:r>
                      <a:r>
                        <a:rPr lang="en-US" sz="1400" b="1" dirty="0">
                          <a:solidFill>
                            <a:schemeClr val="tx1"/>
                          </a:solidFill>
                          <a:latin typeface="+mn-lt"/>
                          <a:cs typeface="Calibri"/>
                        </a:rPr>
                        <a:t>Forged Steel</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pl-PL" sz="1400" b="1" dirty="0">
                          <a:solidFill>
                            <a:schemeClr val="tx1"/>
                          </a:solidFill>
                          <a:latin typeface="+mn-lt"/>
                          <a:cs typeface="Calibri"/>
                        </a:rPr>
                        <a:t>27"L X 15"W X 14"H, 90 LBS</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pt-BR" sz="1400" b="1" dirty="0">
                          <a:solidFill>
                            <a:schemeClr val="tx1"/>
                          </a:solidFill>
                          <a:latin typeface="+mn-lt"/>
                          <a:ea typeface="+mn-ea"/>
                          <a:cs typeface="Calibri"/>
                        </a:rPr>
                        <a:t>31R2-4-950-4 </a:t>
                      </a:r>
                      <a:endParaRPr sz="1400" b="1" dirty="0">
                        <a:solidFill>
                          <a:schemeClr val="tx1"/>
                        </a:solidFill>
                        <a:latin typeface="+mn-lt"/>
                        <a:ea typeface="+mn-ea"/>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Azimuth</a:t>
                      </a:r>
                      <a:r>
                        <a:rPr lang="fr-FR" sz="1400" b="1" dirty="0">
                          <a:latin typeface="+mn-lt"/>
                          <a:cs typeface="Calibri"/>
                        </a:rPr>
                        <a:t> Drive </a:t>
                      </a:r>
                      <a:r>
                        <a:rPr lang="fr-FR" sz="1400" b="1" dirty="0" err="1">
                          <a:latin typeface="+mn-lt"/>
                          <a:cs typeface="Calibri"/>
                        </a:rPr>
                        <a:t>Assembly</a:t>
                      </a:r>
                      <a:endParaRPr lang="fr-F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Calibri"/>
                <a:ea typeface="+mn-ea"/>
                <a:cs typeface="+mn-cs"/>
              </a:rPr>
              <a:t>Source Approval Request (SAR)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Interested vendors should submit a Source Approval Request (SAR) to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a:rPr>
              <a:t>AFSC.OL.SB@us.af.mil</a:t>
            </a:r>
            <a:r>
              <a:rPr kumimoji="0" lang="en-US" sz="1600" b="0" i="0" u="none" strike="noStrike" kern="1200" cap="none" spc="0" normalizeH="0" baseline="0" noProof="0" dirty="0">
                <a:ln>
                  <a:noFill/>
                </a:ln>
                <a:solidFill>
                  <a:prstClr val="black"/>
                </a:solidFill>
                <a:effectLst/>
                <a:uLnTx/>
                <a:uFillTx/>
                <a:latin typeface="Calibri"/>
                <a:ea typeface="+mn-ea"/>
                <a:cs typeface="+mn-cs"/>
              </a:rPr>
              <a:t> and include your email address and “request a drop off.” A request for drop off will be returned, use this to submit your SAR package.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60732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Motor, PM Servo: AS – New Buy</a:t>
            </a:r>
            <a:br>
              <a:rPr lang="en-US" dirty="0"/>
            </a:br>
            <a:r>
              <a:rPr lang="en-US" dirty="0"/>
              <a:t> Hill AFB – LCMC</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13184" y="1254369"/>
            <a:ext cx="11148044" cy="3121688"/>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Antenna Pedestal is used on the MUTES weapon system, serial numbers 9-10 of Aydin design. It is a single point of failure for field operations and PDM completion. This item has an obsolete DC motor that can no longer be repaired or manufactured as the industry has dried up for DC motor. The Servo Amp that currently drives the DC motor is also obsolete and can no longer be repaired. Additionally, the internal gears are obsolete and can no longer be manufactured due to the material and the manufacturing process cannot be duplicated. The MUTES program holds very little technical data to keep these units operational to purposed operation date of 2045. We are looking for a White Paper for the development to assist with the re-design or re-engineering of the entire antenna pedestal assembly which includes but is not limited to an AC motor, AC compliant servo amplifier, frame, gear assembly, data package, brake, and CCA’s to retrofit the redesigned unit onto the MUTES weapon system.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034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D Model </a:t>
            </a:r>
            <a:r>
              <a:rPr lang="en-US" dirty="0" err="1"/>
              <a:t>Fwd</a:t>
            </a:r>
            <a:r>
              <a:rPr lang="en-US" dirty="0"/>
              <a:t> Clear: Reverse Engineering</a:t>
            </a:r>
            <a:br>
              <a:rPr lang="en-US" dirty="0"/>
            </a:br>
            <a:r>
              <a:rPr lang="en-US" dirty="0"/>
              <a:t> Hill AFB – 416</a:t>
            </a:r>
            <a:r>
              <a:rPr lang="en-US" baseline="30000" dirty="0"/>
              <a:t>th</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F-16</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D Model </a:t>
                      </a:r>
                      <a:r>
                        <a:rPr lang="en-US" sz="1400" b="1" dirty="0" err="1">
                          <a:latin typeface="+mn-lt"/>
                          <a:cs typeface="Calibri"/>
                        </a:rPr>
                        <a:t>Fwd</a:t>
                      </a:r>
                      <a:r>
                        <a:rPr lang="en-US" sz="1400" b="1" dirty="0">
                          <a:latin typeface="+mn-lt"/>
                          <a:cs typeface="Calibri"/>
                        </a:rPr>
                        <a:t> Clear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1560-01-497-6599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5006550-01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$26,201.00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D</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1</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 Polycarbonate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80”L X 35”W X 32”H, 60 LBS </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1750" marR="0" lvl="0" indent="0" algn="l">
                        <a:lnSpc>
                          <a:spcPts val="1480"/>
                        </a:lnSpc>
                        <a:spcBef>
                          <a:spcPts val="0"/>
                        </a:spcBef>
                        <a:spcAft>
                          <a:spcPts val="0"/>
                        </a:spcAft>
                        <a:buNone/>
                      </a:pPr>
                      <a:r>
                        <a:rPr lang="en-US" sz="1400" b="1" i="0" u="none" strike="noStrike" noProof="0" dirty="0">
                          <a:solidFill>
                            <a:srgbClr val="000000"/>
                          </a:solidFill>
                          <a:latin typeface="Calibri"/>
                        </a:rPr>
                        <a:t>16VK100001 &amp; 16ZK002</a:t>
                      </a:r>
                      <a:endParaRPr lang="en-US"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1750" lvl="0">
                        <a:lnSpc>
                          <a:spcPts val="1480"/>
                        </a:lnSpc>
                        <a:buNone/>
                      </a:pPr>
                      <a:r>
                        <a:rPr lang="en-US" sz="1400" b="1" i="0" u="none" strike="noStrike" noProof="0" dirty="0">
                          <a:solidFill>
                            <a:srgbClr val="000000"/>
                          </a:solidFill>
                          <a:latin typeface="Calibri"/>
                        </a:rPr>
                        <a:t>81755</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1750"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lang="en-US"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1750" lvl="0">
                        <a:lnSpc>
                          <a:spcPts val="1480"/>
                        </a:lnSpc>
                        <a:buNone/>
                      </a:pPr>
                      <a:r>
                        <a:rPr lang="en-US" sz="1400" b="1" dirty="0">
                          <a:latin typeface="+mn-lt"/>
                          <a:cs typeface="Calibri"/>
                        </a:rPr>
                        <a:t>16W2-6-2</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1750">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1750" marR="0" lvl="0" indent="0" algn="l" defTabSz="914400">
                        <a:lnSpc>
                          <a:spcPts val="1480"/>
                        </a:lnSpc>
                        <a:spcBef>
                          <a:spcPts val="0"/>
                        </a:spcBef>
                        <a:spcAft>
                          <a:spcPts val="0"/>
                        </a:spcAft>
                        <a:buNone/>
                        <a:tabLst/>
                        <a:defRPr/>
                      </a:pPr>
                      <a:r>
                        <a:rPr lang="fr-FR" sz="1400" b="1" i="0" u="none" strike="noStrike" noProof="0" dirty="0">
                          <a:solidFill>
                            <a:srgbClr val="000000"/>
                          </a:solidFill>
                          <a:latin typeface="Calibri"/>
                        </a:rPr>
                        <a:t>16K2580-1</a:t>
                      </a:r>
                      <a:endParaRPr lang="en-US" dirty="0"/>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Calibri"/>
                <a:ea typeface="+mn-ea"/>
                <a:cs typeface="+mn-cs"/>
              </a:rPr>
              <a:t>Complete Technical Data Package, Prototype, 3D Modeling Data, Specification Control Drawing Testing and Evaluation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Calibri"/>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Interested vendors should submit a White Paper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600" b="1"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hlinkClick r:id="rId3"/>
              </a:rPr>
              <a:t>429SCMS.SASPO.Workflow@us.af.mil</a:t>
            </a:r>
            <a:endParaRPr kumimoji="0" lang="en-US" sz="1600" b="1"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sng" strike="noStrike" kern="1200" cap="none" spc="0" normalizeH="0" baseline="0" noProof="0" dirty="0">
              <a:ln>
                <a:noFill/>
              </a:ln>
              <a:solidFill>
                <a:srgbClr val="0563C1"/>
              </a:solidFill>
              <a:effectLst/>
              <a:uLnTx/>
              <a:uFillTx/>
              <a:latin typeface="Calibri"/>
              <a:ea typeface="Calibri" panose="020F0502020204030204" pitchFamily="34" charset="0"/>
              <a:cs typeface="Times New Roman" panose="02020603050405020304" pitchFamily="18"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RSVP for technical discussion</a:t>
            </a:r>
          </a:p>
        </p:txBody>
      </p:sp>
      <p:graphicFrame>
        <p:nvGraphicFramePr>
          <p:cNvPr id="3" name="object 12">
            <a:extLst>
              <a:ext uri="{FF2B5EF4-FFF2-40B4-BE49-F238E27FC236}">
                <a16:creationId xmlns:a16="http://schemas.microsoft.com/office/drawing/2014/main" id="{6976119C-3C07-401B-21A2-9570F3B06DED}"/>
              </a:ext>
            </a:extLst>
          </p:cNvPr>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a:latin typeface="+mn-lt"/>
                          <a:cs typeface="Calibri"/>
                        </a:rPr>
                        <a:t>2</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a:latin typeface="+mn-lt"/>
                          <a:cs typeface="Calibri"/>
                        </a:rPr>
                        <a:t>FY2</a:t>
                      </a:r>
                      <a:r>
                        <a:rPr lang="en-US" sz="1200" b="1" spc="75" dirty="0">
                          <a:latin typeface="+mn-lt"/>
                          <a:cs typeface="Calibri"/>
                        </a:rPr>
                        <a:t>9</a:t>
                      </a:r>
                      <a:r>
                        <a:rPr sz="1200" b="1" spc="75">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18950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Reducer, Speed: AS – New Buy</a:t>
            </a:r>
            <a:br>
              <a:rPr lang="en-US" dirty="0"/>
            </a:br>
            <a:r>
              <a:rPr lang="en-US" dirty="0"/>
              <a:t> Hill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AN/MST-T1 MUTES</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Reducer, Speed</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3010-01-326-8932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500-007059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$42,697.02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$19,469.69</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1</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62%</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 </a:t>
                      </a:r>
                      <a:r>
                        <a:rPr lang="en-US" sz="1400" b="1" dirty="0">
                          <a:solidFill>
                            <a:schemeClr val="tx1"/>
                          </a:solidFill>
                          <a:latin typeface="+mn-lt"/>
                          <a:cs typeface="Calibri"/>
                        </a:rPr>
                        <a:t>Steel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pl-PL" sz="1400" b="1" dirty="0">
                          <a:solidFill>
                            <a:schemeClr val="tx1"/>
                          </a:solidFill>
                          <a:latin typeface="+mn-lt"/>
                          <a:cs typeface="Calibri"/>
                        </a:rPr>
                        <a:t>35"L X 16.5"W X 16.5"H, 300 LBS</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500-007059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solidFill>
                            <a:schemeClr val="tx1"/>
                          </a:solidFill>
                          <a:latin typeface="+mn-lt"/>
                          <a:cs typeface="Calibri"/>
                        </a:rPr>
                        <a:t>30103</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pt-BR" sz="1400" b="1" dirty="0">
                          <a:solidFill>
                            <a:schemeClr val="tx1"/>
                          </a:solidFill>
                          <a:latin typeface="+mn-lt"/>
                          <a:ea typeface="+mn-ea"/>
                          <a:cs typeface="Calibri"/>
                        </a:rPr>
                        <a:t>31R2-4-950-4 </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Azimuth</a:t>
                      </a:r>
                      <a:r>
                        <a:rPr lang="fr-FR" sz="1400" b="1" dirty="0">
                          <a:latin typeface="+mn-lt"/>
                          <a:cs typeface="Calibri"/>
                        </a:rPr>
                        <a:t> Drive </a:t>
                      </a:r>
                      <a:r>
                        <a:rPr lang="fr-FR" sz="1400" b="1" dirty="0" err="1">
                          <a:latin typeface="+mn-lt"/>
                          <a:cs typeface="Calibri"/>
                        </a:rPr>
                        <a:t>Assembly</a:t>
                      </a:r>
                      <a:endParaRPr lang="fr-F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Calibri"/>
                <a:ea typeface="+mn-ea"/>
                <a:cs typeface="+mn-cs"/>
              </a:rPr>
              <a:t>Source Approval Request (SAR)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Interested vendors should submit a Source Approval Request (SAR) to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a:rPr>
              <a:t>AFSC.OL.SB@us.af.mil</a:t>
            </a:r>
            <a:r>
              <a:rPr kumimoji="0" lang="en-US" sz="1600" b="0" i="0" u="none" strike="noStrike" kern="1200" cap="none" spc="0" normalizeH="0" baseline="0" noProof="0" dirty="0">
                <a:ln>
                  <a:noFill/>
                </a:ln>
                <a:solidFill>
                  <a:prstClr val="black"/>
                </a:solidFill>
                <a:effectLst/>
                <a:uLnTx/>
                <a:uFillTx/>
                <a:latin typeface="Calibri"/>
                <a:ea typeface="+mn-ea"/>
                <a:cs typeface="+mn-cs"/>
              </a:rPr>
              <a:t> and include your email address and “request a drop off.” A request for drop off will be returned, use this to submit your SAR package.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54470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Reducer, Speed: AS – New Buy</a:t>
            </a:r>
            <a:br>
              <a:rPr lang="en-US" dirty="0"/>
            </a:br>
            <a:r>
              <a:rPr lang="en-US" dirty="0"/>
              <a:t> Hill AFB – LCMC</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13184" y="1254369"/>
            <a:ext cx="11148044" cy="3121688"/>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Antenna Pedestal is used on the MUTES weapon system, serial numbers 9-10 of Aydin design. It is a single point of failure for field operations and PDM completion. This item has an obsolete DC motor that can no longer be repaired or manufactured as the industry has dried up for DC motor. The Servo Amp that currently drives the DC motor is also obsolete and can no longer be repaired. Additionally, the internal gears are obsolete and can no longer be manufactured due to the material and the manufacturing process cannot be duplicated. The MUTES program holds very little technical data to keep these units operational to purposed operation date of 2045. We are looking for a White Paper for the development to assist with the re-design or re-engineering of the entire antenna pedestal assembly which includes but is not limited to an AC motor, AC compliant servo amplifier, frame, gear assembly, data package, brake, and CCA’s to retrofit the redesigned unit onto the MUTES weapon system.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69755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Brake, 10 FT LB Torque: AS – New Buy</a:t>
            </a:r>
            <a:br>
              <a:rPr lang="en-US" dirty="0"/>
            </a:br>
            <a:r>
              <a:rPr lang="en-US" dirty="0"/>
              <a:t> Hill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AN/MST-T1 MUTES</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Brake, 10 FT LB Torque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6110-01-331-0698</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1-087-711-01-005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$4,556.25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Z</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latin typeface="+mn-lt"/>
                          <a:cs typeface="Calibri"/>
                        </a:rPr>
                        <a:t> </a:t>
                      </a:r>
                      <a:r>
                        <a:rPr lang="en-US" sz="1400" b="1" dirty="0">
                          <a:solidFill>
                            <a:schemeClr val="tx1"/>
                          </a:solidFill>
                          <a:latin typeface="+mn-lt"/>
                          <a:cs typeface="Calibri"/>
                        </a:rPr>
                        <a:t>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pt-BR" sz="1400" b="1" dirty="0">
                          <a:solidFill>
                            <a:schemeClr val="tx1"/>
                          </a:solidFill>
                          <a:latin typeface="+mn-lt"/>
                          <a:ea typeface="+mn-ea"/>
                          <a:cs typeface="Calibri"/>
                        </a:rPr>
                        <a:t>31R2-4-950-4 </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Azimuth</a:t>
                      </a:r>
                      <a:r>
                        <a:rPr lang="fr-FR" sz="1400" b="1" dirty="0">
                          <a:latin typeface="+mn-lt"/>
                          <a:cs typeface="Calibri"/>
                        </a:rPr>
                        <a:t> Drive </a:t>
                      </a:r>
                      <a:r>
                        <a:rPr lang="fr-FR" sz="1400" b="1" dirty="0" err="1">
                          <a:latin typeface="+mn-lt"/>
                          <a:cs typeface="Calibri"/>
                        </a:rPr>
                        <a:t>Assembly</a:t>
                      </a:r>
                      <a:endParaRPr lang="fr-F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Calibri"/>
                <a:ea typeface="+mn-ea"/>
                <a:cs typeface="+mn-cs"/>
              </a:rPr>
              <a:t>Source Approval Request (SAR)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Interested vendors should submit a Source Approval Request (SAR) to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a:rPr>
              <a:t>AFSC.OL.SB@us.af.mil</a:t>
            </a:r>
            <a:r>
              <a:rPr kumimoji="0" lang="en-US" sz="1600" b="0" i="0" u="none" strike="noStrike" kern="1200" cap="none" spc="0" normalizeH="0" baseline="0" noProof="0" dirty="0">
                <a:ln>
                  <a:noFill/>
                </a:ln>
                <a:solidFill>
                  <a:prstClr val="black"/>
                </a:solidFill>
                <a:effectLst/>
                <a:uLnTx/>
                <a:uFillTx/>
                <a:latin typeface="Calibri"/>
                <a:ea typeface="+mn-ea"/>
                <a:cs typeface="+mn-cs"/>
              </a:rPr>
              <a:t> and include your email address and “request a drop off.” A request for drop off will be returned, use this to submit your SAR package.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55018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Brake, 10 FT LB Torque: AS – New Buy</a:t>
            </a:r>
            <a:br>
              <a:rPr lang="en-US" dirty="0"/>
            </a:br>
            <a:r>
              <a:rPr lang="en-US" dirty="0"/>
              <a:t> Hill AFB – LCMC</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13184" y="1254369"/>
            <a:ext cx="11148044" cy="3121688"/>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Antenna Pedestal is used on the MUTES weapon system, serial numbers 9-10 of Aydin design. It is a single point of failure for field operations and PDM completion. This item has an obsolete DC motor that can no longer be repaired or manufactured as the industry has dried up for DC motor. The Servo Amp that currently drives the DC motor is also obsolete and can no longer be repaired. Additionally, the internal gears are obsolete and can no longer be manufactured due to the material and the manufacturing process cannot be duplicated. The MUTES program holds very little technical data to keep these units operational to purposed operation date of 2045. We are looking for a White Paper for the development to assist with the re-design or re-engineering of the entire antenna pedestal assembly which includes but is not limited to an AC motor, AC compliant servo amplifier, frame, gear assembly, data package, brake, and CCA’s to retrofit the redesigned unit onto the MUTES weapon system.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58195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Brake, Stems: AS – New Buy</a:t>
            </a:r>
            <a:br>
              <a:rPr lang="en-US" dirty="0"/>
            </a:br>
            <a:r>
              <a:rPr lang="en-US" dirty="0"/>
              <a:t> Hill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AN/MST-T1 MUTES</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Brake, Stems</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6110-01-334-9536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1-087-731-01-011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$2,843.97</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Z</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marR="0" lvl="0" indent="0" defTabSz="914400" eaLnBrk="1" fontAlgn="auto" latinLnBrk="0" hangingPunct="1">
                        <a:lnSpc>
                          <a:spcPct val="100000"/>
                        </a:lnSpc>
                        <a:spcBef>
                          <a:spcPts val="755"/>
                        </a:spcBef>
                        <a:spcAft>
                          <a:spcPts val="0"/>
                        </a:spcAft>
                        <a:buClrTx/>
                        <a:buSzTx/>
                        <a:buFontTx/>
                        <a:buNone/>
                        <a:tabLst/>
                        <a:defRPr/>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pt-BR" sz="1400" b="1" dirty="0">
                          <a:solidFill>
                            <a:schemeClr val="tx1"/>
                          </a:solidFill>
                          <a:latin typeface="+mn-lt"/>
                          <a:ea typeface="+mn-ea"/>
                          <a:cs typeface="Calibri"/>
                        </a:rPr>
                        <a:t>31R2-4-950-4 </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Elevation</a:t>
                      </a:r>
                      <a:r>
                        <a:rPr lang="fr-FR" sz="1400" b="1" dirty="0">
                          <a:latin typeface="+mn-lt"/>
                          <a:cs typeface="Calibri"/>
                        </a:rPr>
                        <a:t> Drive </a:t>
                      </a:r>
                      <a:r>
                        <a:rPr lang="fr-FR" sz="1400" b="1" dirty="0" err="1">
                          <a:latin typeface="+mn-lt"/>
                          <a:cs typeface="Calibri"/>
                        </a:rPr>
                        <a:t>Assembly</a:t>
                      </a:r>
                      <a:endParaRPr lang="fr-F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Calibri"/>
                <a:ea typeface="+mn-ea"/>
                <a:cs typeface="+mn-cs"/>
              </a:rPr>
              <a:t>Source Approval Request (SAR)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Interested vendors should submit a Source Approval Request (SAR) to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a:rPr>
              <a:t>AFSC.OL.SB@us.af.mil</a:t>
            </a:r>
            <a:r>
              <a:rPr kumimoji="0" lang="en-US" sz="1600" b="0" i="0" u="none" strike="noStrike" kern="1200" cap="none" spc="0" normalizeH="0" baseline="0" noProof="0" dirty="0">
                <a:ln>
                  <a:noFill/>
                </a:ln>
                <a:solidFill>
                  <a:prstClr val="black"/>
                </a:solidFill>
                <a:effectLst/>
                <a:uLnTx/>
                <a:uFillTx/>
                <a:latin typeface="Calibri"/>
                <a:ea typeface="+mn-ea"/>
                <a:cs typeface="+mn-cs"/>
              </a:rPr>
              <a:t> and include your email address and “request a drop off.” A request for drop off will be returned, use this to submit your SAR package.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2216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Brake, Stems: AS – New Buy</a:t>
            </a:r>
            <a:br>
              <a:rPr lang="en-US" dirty="0"/>
            </a:br>
            <a:r>
              <a:rPr lang="en-US" dirty="0"/>
              <a:t> Hill AFB – LCMC</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13184" y="1254369"/>
            <a:ext cx="11148044" cy="3121688"/>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Antenna Pedestal is used on the MUTES weapon system, serial numbers 9-10 of Aydin design. It is a single point of failure for field operations and PDM completion. This item has an obsolete DC motor that can no longer be repaired or manufactured as the industry has dried up for DC motor. The Servo Amp that currently drives the DC motor is also obsolete and can no longer be repaired. Additionally, the internal gears are obsolete and can no longer be manufactured due to the material and the manufacturing process cannot be duplicated. The MUTES program holds very little technical data to keep these units operational to purposed operation date of 2045. We are looking for a White Paper for the development to assist with the re-design or re-engineering of the entire antenna pedestal assembly which includes but is not limited to an AC motor, AC compliant servo amplifier, frame, gear assembly, data package, brake, and CCA’s to retrofit the redesigned unit onto the MUTES weapon system.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09195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Reducer, Speed: AS – New Buy</a:t>
            </a:r>
            <a:br>
              <a:rPr lang="en-US" dirty="0"/>
            </a:br>
            <a:r>
              <a:rPr lang="en-US" dirty="0"/>
              <a:t> Hill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AN/MST-T1 MUTES</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Reducer, Speed</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3010-01-326-8931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500-007072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$25,808.20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$13,238.84</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1</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62%</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 </a:t>
                      </a:r>
                      <a:r>
                        <a:rPr lang="en-US" sz="1400" b="1" dirty="0">
                          <a:solidFill>
                            <a:schemeClr val="tx1"/>
                          </a:solidFill>
                          <a:latin typeface="+mn-lt"/>
                          <a:cs typeface="Calibri"/>
                        </a:rPr>
                        <a:t>Aluminum Alloy, Steel Casing</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pl-PL" sz="1400" b="1" dirty="0">
                          <a:solidFill>
                            <a:schemeClr val="tx1"/>
                          </a:solidFill>
                          <a:latin typeface="+mn-lt"/>
                          <a:cs typeface="Calibri"/>
                        </a:rPr>
                        <a:t>26"L X 10.5"W X 10.5"H, 270 LBS</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Yes</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500-007072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solidFill>
                            <a:schemeClr val="tx1"/>
                          </a:solidFill>
                          <a:latin typeface="+mn-lt"/>
                          <a:cs typeface="Calibri"/>
                        </a:rPr>
                        <a:t>30103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pt-BR" sz="1400" b="1" dirty="0">
                          <a:solidFill>
                            <a:schemeClr val="tx1"/>
                          </a:solidFill>
                          <a:latin typeface="+mn-lt"/>
                          <a:ea typeface="+mn-ea"/>
                          <a:cs typeface="Calibri"/>
                        </a:rPr>
                        <a:t>31R2-4-950-4 </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Elevation</a:t>
                      </a:r>
                      <a:r>
                        <a:rPr lang="fr-FR" sz="1400" b="1" dirty="0">
                          <a:latin typeface="+mn-lt"/>
                          <a:cs typeface="Calibri"/>
                        </a:rPr>
                        <a:t> Drive </a:t>
                      </a:r>
                      <a:r>
                        <a:rPr lang="fr-FR" sz="1400" b="1" dirty="0" err="1">
                          <a:latin typeface="+mn-lt"/>
                          <a:cs typeface="Calibri"/>
                        </a:rPr>
                        <a:t>Assembly</a:t>
                      </a:r>
                      <a:endParaRPr lang="fr-F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Calibri"/>
                <a:ea typeface="+mn-ea"/>
                <a:cs typeface="+mn-cs"/>
              </a:rPr>
              <a:t>Source Approval Request (SAR)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Interested vendors should submit a Source Approval Request (SAR) to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a:rPr>
              <a:t>AFSC.OL.SB@us.af.mil</a:t>
            </a:r>
            <a:r>
              <a:rPr kumimoji="0" lang="en-US" sz="1600" b="0" i="0" u="none" strike="noStrike" kern="1200" cap="none" spc="0" normalizeH="0" baseline="0" noProof="0" dirty="0">
                <a:ln>
                  <a:noFill/>
                </a:ln>
                <a:solidFill>
                  <a:prstClr val="black"/>
                </a:solidFill>
                <a:effectLst/>
                <a:uLnTx/>
                <a:uFillTx/>
                <a:latin typeface="Calibri"/>
                <a:ea typeface="+mn-ea"/>
                <a:cs typeface="+mn-cs"/>
              </a:rPr>
              <a:t> and include your email address and “request a drop off.” A request for drop off will be returned, use this to submit your SAR package.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9118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Reducer, Speed: AS – New Buy</a:t>
            </a:r>
            <a:br>
              <a:rPr lang="en-US" dirty="0"/>
            </a:br>
            <a:r>
              <a:rPr lang="en-US" dirty="0"/>
              <a:t> Hill AFB – LCMC</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13184" y="1254369"/>
            <a:ext cx="11148044" cy="3121688"/>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Antenna Pedestal is used on the MUTES weapon system, serial numbers 9-10 of Aydin design. It is a single point of failure for field operations and PDM completion. This item has an obsolete DC motor that can no longer be repaired or manufactured as the industry has dried up for DC motor. The Servo Amp that currently drives the DC motor is also obsolete and can no longer be repaired. Additionally, the internal gears are obsolete and can no longer be manufactured due to the material and the manufacturing process cannot be duplicated. The MUTES program holds very little technical data to keep these units operational to purposed operation date of 2045. We are looking for a White Paper for the development to assist with the re-design or re-engineering of the entire antenna pedestal assembly which includes but is not limited to an AC motor, AC compliant servo amplifier, frame, gear assembly, data package, brake, and CCA’s to retrofit the redesigned unit onto the MUTES weapon system.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69311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Housing, Handwheel: Market Research</a:t>
            </a:r>
            <a:br>
              <a:rPr lang="en-US" dirty="0"/>
            </a:br>
            <a:r>
              <a:rPr lang="en-US" dirty="0"/>
              <a:t> Hill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AN/MST-T1 MUTES</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Housing, Handwheel</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NSL</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400-007049-16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2</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latin typeface="+mn-lt"/>
                          <a:cs typeface="Calibri"/>
                        </a:rPr>
                        <a:t> </a:t>
                      </a:r>
                      <a:r>
                        <a:rPr lang="en-US" sz="1400" b="1" dirty="0">
                          <a:solidFill>
                            <a:schemeClr val="tx1"/>
                          </a:solidFill>
                          <a:latin typeface="+mn-lt"/>
                          <a:cs typeface="Calibri"/>
                        </a:rPr>
                        <a:t>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Elevation</a:t>
                      </a:r>
                      <a:r>
                        <a:rPr lang="fr-FR" sz="1400" b="1" dirty="0">
                          <a:latin typeface="+mn-lt"/>
                          <a:cs typeface="Calibri"/>
                        </a:rPr>
                        <a:t> Drive </a:t>
                      </a:r>
                      <a:r>
                        <a:rPr lang="fr-FR" sz="1400" b="1" dirty="0" err="1">
                          <a:latin typeface="+mn-lt"/>
                          <a:cs typeface="Calibri"/>
                        </a:rPr>
                        <a:t>Assembly</a:t>
                      </a:r>
                      <a:endParaRPr lang="fr-F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rPr>
              <a:t>If interested, please submit capabilities statement to our workflow at </a:t>
            </a:r>
            <a:r>
              <a:rPr kumimoji="0" lang="en-US" sz="16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hlinkClick r:id="rId3"/>
              </a:rPr>
              <a:t>429SCMS.SASPO.Workflow@us.af.mil</a:t>
            </a:r>
            <a:endParaRPr kumimoji="0" lang="en-US" sz="16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3735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Housing, Handwheel: Market Research</a:t>
            </a:r>
            <a:br>
              <a:rPr lang="en-US" dirty="0"/>
            </a:br>
            <a:r>
              <a:rPr lang="en-US" dirty="0"/>
              <a:t> Hill AFB – LCMC</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13184" y="1254369"/>
            <a:ext cx="11148044" cy="3121688"/>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Antenna Pedestal is used on the MUTES weapon system, serial numbers 9-10 of Aydin design. It is a single point of failure for field operations and PDM completion. This item has an obsolete DC motor that can no longer be repaired or manufactured as the industry has dried up for DC motor. The Servo Amp that currently drives the DC motor is also obsolete and can no longer be repaired. Additionally, the internal gears are obsolete and can no longer be manufactured due to the material and the manufacturing process cannot be duplicated. The MUTES program holds very little technical data to keep these units operational to purposed operation date of 2045. We are looking for a White Paper for the development to assist with the re-design or re-engineering of the entire antenna pedestal assembly which includes but is not limited to an AC motor, AC compliant servo amplifier, frame, gear assembly, data package, brake, and CCA’s to retrofit the redesigned unit onto the MUTES weapon system.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3804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D Model </a:t>
            </a:r>
            <a:r>
              <a:rPr lang="en-US" dirty="0" err="1"/>
              <a:t>Fwd</a:t>
            </a:r>
            <a:r>
              <a:rPr lang="en-US" dirty="0"/>
              <a:t> Clear: Reverse Engineering</a:t>
            </a:r>
            <a:br>
              <a:rPr lang="en-US" dirty="0"/>
            </a:br>
            <a:r>
              <a:rPr lang="en-US" dirty="0"/>
              <a:t> Hill AFB – 416</a:t>
            </a:r>
            <a:r>
              <a:rPr lang="en-US" baseline="30000" dirty="0"/>
              <a:t>th</a:t>
            </a:r>
            <a:r>
              <a:rPr lang="en-US" dirty="0"/>
              <a:t> SCMS</a:t>
            </a:r>
          </a:p>
        </p:txBody>
      </p:sp>
      <p:sp>
        <p:nvSpPr>
          <p:cNvPr id="3" name="Content Placeholder 2"/>
          <p:cNvSpPr>
            <a:spLocks noGrp="1"/>
          </p:cNvSpPr>
          <p:nvPr>
            <p:ph type="body" idx="1"/>
          </p:nvPr>
        </p:nvSpPr>
        <p:spPr>
          <a:xfrm>
            <a:off x="1875563" y="3270805"/>
            <a:ext cx="8440873" cy="2769989"/>
          </a:xfrm>
        </p:spPr>
        <p:txBody>
          <a:bodyPr/>
          <a:lstStyle/>
          <a:p>
            <a:pPr marL="0" indent="0" algn="ctr">
              <a:buNone/>
            </a:pPr>
            <a:endParaRPr lang="en-US" b="1" dirty="0"/>
          </a:p>
          <a:p>
            <a:pPr marL="0" indent="0" algn="ctr">
              <a:buNone/>
            </a:pPr>
            <a:endParaRPr lang="en-US" b="1" dirty="0"/>
          </a:p>
          <a:p>
            <a:pPr marL="0" indent="0" algn="ctr">
              <a:buNone/>
            </a:pPr>
            <a:r>
              <a:rPr lang="en-US" b="1" dirty="0"/>
              <a:t>If you would like to participate in the Technical Discussion on:</a:t>
            </a:r>
          </a:p>
          <a:p>
            <a:pPr marL="0" indent="0" algn="ctr">
              <a:buNone/>
            </a:pPr>
            <a:r>
              <a:rPr lang="en-US" b="1" dirty="0">
                <a:solidFill>
                  <a:srgbClr val="FF0000"/>
                </a:solidFill>
              </a:rPr>
              <a:t>Thursday, February 6, 2025, 10:00AM-11:00AM CST</a:t>
            </a:r>
          </a:p>
          <a:p>
            <a:pPr marL="0" indent="0" algn="ctr">
              <a:buNone/>
            </a:pPr>
            <a:r>
              <a:rPr lang="en-US" b="1" dirty="0"/>
              <a:t>provide the following, NLT                            </a:t>
            </a:r>
          </a:p>
          <a:p>
            <a:pPr marL="0" indent="0" algn="ctr">
              <a:buNone/>
            </a:pPr>
            <a:r>
              <a:rPr lang="en-US" b="1" dirty="0">
                <a:solidFill>
                  <a:srgbClr val="FF0000"/>
                </a:solidFill>
              </a:rPr>
              <a:t>January 3, 2025</a:t>
            </a:r>
          </a:p>
          <a:p>
            <a:pPr marL="0" indent="0" algn="ctr">
              <a:buNone/>
            </a:pPr>
            <a:r>
              <a:rPr lang="en-US" b="1" dirty="0">
                <a:solidFill>
                  <a:srgbClr val="FF0000"/>
                </a:solidFill>
              </a:rPr>
              <a:t> </a:t>
            </a:r>
            <a:r>
              <a:rPr lang="en-US" b="1" dirty="0">
                <a:solidFill>
                  <a:srgbClr val="FF0000"/>
                </a:solidFill>
                <a:hlinkClick r:id="rId2"/>
              </a:rPr>
              <a:t>429SCMS.SASPO.Workflow@us.af.mil</a:t>
            </a:r>
            <a:endParaRPr lang="en-US" b="1" dirty="0">
              <a:solidFill>
                <a:srgbClr val="FF0000"/>
              </a:solidFill>
            </a:endParaRPr>
          </a:p>
          <a:p>
            <a:pPr marL="0" indent="0" algn="ctr">
              <a:buNone/>
            </a:pPr>
            <a:r>
              <a:rPr lang="en-US" b="1" dirty="0">
                <a:solidFill>
                  <a:srgbClr val="FF0000"/>
                </a:solidFill>
              </a:rPr>
              <a:t>-Company, -Address, -Name(s), -Email(s), -Phone,</a:t>
            </a:r>
          </a:p>
          <a:p>
            <a:pPr marL="0" indent="0" algn="ctr">
              <a:buNone/>
            </a:pPr>
            <a:r>
              <a:rPr lang="en-US" b="1" dirty="0">
                <a:solidFill>
                  <a:srgbClr val="FF0000"/>
                </a:solidFill>
              </a:rPr>
              <a:t> -Your questions for Engineering, and </a:t>
            </a:r>
          </a:p>
          <a:p>
            <a:pPr marL="0" indent="0" algn="ctr">
              <a:buNone/>
            </a:pPr>
            <a:r>
              <a:rPr lang="en-US" b="1" dirty="0">
                <a:solidFill>
                  <a:srgbClr val="FF0000"/>
                </a:solidFill>
              </a:rPr>
              <a:t>-Statement of Capabilities</a:t>
            </a: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42925" y="1254369"/>
            <a:ext cx="11118302" cy="226988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Item Function: </a:t>
            </a:r>
            <a:r>
              <a:rPr kumimoji="0" lang="en-US" sz="1800" b="0" i="0" u="none" strike="noStrike" kern="1200" cap="none" spc="0" normalizeH="0" baseline="0" noProof="0" dirty="0">
                <a:ln>
                  <a:noFill/>
                </a:ln>
                <a:solidFill>
                  <a:prstClr val="black"/>
                </a:solidFill>
                <a:effectLst/>
                <a:uLnTx/>
                <a:uFillTx/>
                <a:latin typeface="Calibri"/>
                <a:ea typeface="+mn-ea"/>
                <a:cs typeface="+mn-cs"/>
              </a:rPr>
              <a:t>Transparency protects aircrew and cockpit from the slipstream and the elements while providing aircrew with an unobstructed view.</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F-16 Transparency, Canopy is flight safety critical, and the government is seeking additional manufacturers interested in becoming a qualified supplier. The F-16 transparency is a large multi-layered polycarbonate self-contained unit that installs in the moveable portion of the canopy and provides a large aerodynamically shaped transparent enclosure for the cockpit.</a:t>
            </a:r>
          </a:p>
        </p:txBody>
      </p:sp>
    </p:spTree>
    <p:extLst>
      <p:ext uri="{BB962C8B-B14F-4D97-AF65-F5344CB8AC3E}">
        <p14:creationId xmlns:p14="http://schemas.microsoft.com/office/powerpoint/2010/main" val="1103896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Motor, Servo: AS – New Buy</a:t>
            </a:r>
            <a:br>
              <a:rPr lang="en-US" dirty="0"/>
            </a:br>
            <a:r>
              <a:rPr lang="en-US" dirty="0"/>
              <a:t> Hill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AN/MST-T1 MUTES</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Motor, Servo</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6105-01-325-6234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DPM56DF4K7710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$4,537.05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$2,327.37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1</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61%</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 </a:t>
                      </a:r>
                      <a:r>
                        <a:rPr lang="en-US" sz="1400" b="1" dirty="0">
                          <a:solidFill>
                            <a:schemeClr val="tx1"/>
                          </a:solidFill>
                          <a:latin typeface="+mn-lt"/>
                          <a:cs typeface="Calibri"/>
                        </a:rPr>
                        <a:t>Metals, Electronics</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pl-PL" sz="1400" b="1" dirty="0">
                          <a:solidFill>
                            <a:schemeClr val="tx1"/>
                          </a:solidFill>
                          <a:latin typeface="+mn-lt"/>
                          <a:cs typeface="Calibri"/>
                        </a:rPr>
                        <a:t>12.999"L X 9.8750"W X 7.5"H, 20 LBS</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a:t>
                      </a:r>
                      <a:endParaRPr sz="1400" b="1" dirty="0">
                        <a:solidFill>
                          <a:schemeClr val="tx1"/>
                        </a:solidFill>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solidFill>
                            <a:schemeClr val="tx1"/>
                          </a:solidFill>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pt-BR" sz="1400" b="1" dirty="0">
                          <a:solidFill>
                            <a:schemeClr val="tx1"/>
                          </a:solidFill>
                          <a:latin typeface="+mn-lt"/>
                          <a:ea typeface="+mn-ea"/>
                          <a:cs typeface="Calibri"/>
                        </a:rPr>
                        <a:t>31R2-4-950-4 </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Elevation</a:t>
                      </a:r>
                      <a:r>
                        <a:rPr lang="fr-FR" sz="1400" b="1" dirty="0">
                          <a:latin typeface="+mn-lt"/>
                          <a:cs typeface="Calibri"/>
                        </a:rPr>
                        <a:t> Drive </a:t>
                      </a:r>
                      <a:r>
                        <a:rPr lang="fr-FR" sz="1400" b="1" dirty="0" err="1">
                          <a:latin typeface="+mn-lt"/>
                          <a:cs typeface="Calibri"/>
                        </a:rPr>
                        <a:t>Assembly</a:t>
                      </a:r>
                      <a:endParaRPr lang="fr-F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Calibri"/>
                <a:ea typeface="+mn-ea"/>
                <a:cs typeface="+mn-cs"/>
              </a:rPr>
              <a:t>Source Approval Request (SAR)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Interested vendors should submit a Source Approval Request (SAR) to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a:rPr>
              <a:t>AFSC.OL.SB@us.af.mil</a:t>
            </a:r>
            <a:r>
              <a:rPr kumimoji="0" lang="en-US" sz="1600" b="0" i="0" u="none" strike="noStrike" kern="1200" cap="none" spc="0" normalizeH="0" baseline="0" noProof="0" dirty="0">
                <a:ln>
                  <a:noFill/>
                </a:ln>
                <a:solidFill>
                  <a:prstClr val="black"/>
                </a:solidFill>
                <a:effectLst/>
                <a:uLnTx/>
                <a:uFillTx/>
                <a:latin typeface="Calibri"/>
                <a:ea typeface="+mn-ea"/>
                <a:cs typeface="+mn-cs"/>
              </a:rPr>
              <a:t> and include your email address and “request a drop off.” A request for drop off will be returned, use this to submit your SAR package.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53038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Motor, Servo: AS – New Buy</a:t>
            </a:r>
            <a:br>
              <a:rPr lang="en-US" dirty="0"/>
            </a:br>
            <a:r>
              <a:rPr lang="en-US" dirty="0"/>
              <a:t> Hill AFB – LCMC</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13184" y="1254369"/>
            <a:ext cx="11148044" cy="3121688"/>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Antenna Pedestal is used on the MUTES weapon system, serial numbers 9-10 of Aydin design. It is a single point of failure for field operations and PDM completion. This item has an obsolete DC motor that can no longer be repaired or manufactured as the industry has dried up for DC motor. The Servo Amp that currently drives the DC motor is also obsolete and can no longer be repaired. Additionally, the internal gears are obsolete and can no longer be manufactured due to the material and the manufacturing process cannot be duplicated. The MUTES program holds very little technical data to keep these units operational to purposed operation date of 2045. We are looking for a White Paper for the development to assist with the re-design or re-engineering of the entire antenna pedestal assembly which includes but is not limited to an AC motor, AC compliant servo amplifier, frame, gear assembly, data package, brake, and CCA’s to retrofit the redesigned unit onto the MUTES weapon system.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18687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1" y="27635"/>
            <a:ext cx="9912151" cy="1107996"/>
          </a:xfrm>
        </p:spPr>
        <p:txBody>
          <a:bodyPr/>
          <a:lstStyle/>
          <a:p>
            <a:r>
              <a:rPr lang="en-US" dirty="0"/>
              <a:t>Servo Amp Assembly: AS – New Buy</a:t>
            </a:r>
            <a:br>
              <a:rPr lang="en-US" dirty="0"/>
            </a:br>
            <a:r>
              <a:rPr lang="en-US" dirty="0"/>
              <a:t> Hill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195755"/>
          <a:ext cx="5365287" cy="2659827"/>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9159">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AN/MST-T1 MUTES</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159">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9621">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Servo Amp Assembly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6802">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5996-01-327-7835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6228">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820281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2222">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$24,313.87</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9159">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$12,472.29</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9159">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9159">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9159">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400" b="1" dirty="0">
                          <a:latin typeface="+mn-lt"/>
                          <a:cs typeface="Calibri"/>
                        </a:rPr>
                        <a:t>1</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400" b="1" dirty="0">
                          <a:latin typeface="+mn-lt"/>
                          <a:cs typeface="Calibri"/>
                        </a:rPr>
                        <a:t>46%</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096001" y="1195745"/>
          <a:ext cx="5534631" cy="2659828"/>
        </p:xfrm>
        <a:graphic>
          <a:graphicData uri="http://schemas.openxmlformats.org/drawingml/2006/table">
            <a:tbl>
              <a:tblPr firstRow="1" bandRow="1">
                <a:tableStyleId>{2D5ABB26-0587-4C30-8999-92F81FD0307C}</a:tableStyleId>
              </a:tblPr>
              <a:tblGrid>
                <a:gridCol w="1923715">
                  <a:extLst>
                    <a:ext uri="{9D8B030D-6E8A-4147-A177-3AD203B41FA5}">
                      <a16:colId xmlns:a16="http://schemas.microsoft.com/office/drawing/2014/main" val="20000"/>
                    </a:ext>
                  </a:extLst>
                </a:gridCol>
                <a:gridCol w="1805458">
                  <a:extLst>
                    <a:ext uri="{9D8B030D-6E8A-4147-A177-3AD203B41FA5}">
                      <a16:colId xmlns:a16="http://schemas.microsoft.com/office/drawing/2014/main" val="20001"/>
                    </a:ext>
                  </a:extLst>
                </a:gridCol>
                <a:gridCol w="1805458">
                  <a:extLst>
                    <a:ext uri="{9D8B030D-6E8A-4147-A177-3AD203B41FA5}">
                      <a16:colId xmlns:a16="http://schemas.microsoft.com/office/drawing/2014/main" val="708557264"/>
                    </a:ext>
                  </a:extLst>
                </a:gridCol>
              </a:tblGrid>
              <a:tr h="228797">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2</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797">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930">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 </a:t>
                      </a:r>
                      <a:r>
                        <a:rPr lang="en-US" sz="1400" b="1" dirty="0">
                          <a:solidFill>
                            <a:schemeClr val="tx1"/>
                          </a:solidFill>
                          <a:latin typeface="+mn-lt"/>
                          <a:cs typeface="Calibri"/>
                        </a:rPr>
                        <a:t>Steel Casing, Circuit Board, Soldering, Pins</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65725">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pl-PL" sz="1400" b="1" dirty="0">
                          <a:solidFill>
                            <a:schemeClr val="tx1"/>
                          </a:solidFill>
                          <a:latin typeface="+mn-lt"/>
                          <a:cs typeface="Calibri"/>
                        </a:rPr>
                        <a:t>46"L X 34"W X 27"H, 506 LBS</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28797">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ea typeface="+mn-ea"/>
                          <a:cs typeface="Calibri"/>
                        </a:rPr>
                        <a:t>Yes</a:t>
                      </a:r>
                      <a:endParaRPr sz="1400" b="1" dirty="0">
                        <a:solidFill>
                          <a:schemeClr val="tx1"/>
                        </a:solidFill>
                        <a:latin typeface="+mn-lt"/>
                        <a:ea typeface="+mn-ea"/>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28797">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ea typeface="+mn-ea"/>
                          <a:cs typeface="Calibri"/>
                        </a:rPr>
                        <a:t>500-007507 </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28797">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solidFill>
                            <a:schemeClr val="tx1"/>
                          </a:solidFill>
                          <a:latin typeface="+mn-lt"/>
                          <a:ea typeface="+mn-ea"/>
                          <a:cs typeface="Calibri"/>
                        </a:rPr>
                        <a:t>30103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28797">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solidFill>
                            <a:schemeClr val="tx1"/>
                          </a:solidFill>
                          <a:latin typeface="+mn-lt"/>
                          <a:ea typeface="+mn-ea"/>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28797">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pt-BR" sz="1400" b="1" dirty="0">
                          <a:solidFill>
                            <a:schemeClr val="tx1"/>
                          </a:solidFill>
                          <a:latin typeface="+mn-lt"/>
                          <a:ea typeface="+mn-ea"/>
                          <a:cs typeface="Calibri"/>
                        </a:rPr>
                        <a:t>31R2-4-950-4 </a:t>
                      </a:r>
                      <a:endParaRPr sz="1400" b="1" dirty="0">
                        <a:solidFill>
                          <a:schemeClr val="tx1"/>
                        </a:solidFill>
                        <a:latin typeface="+mn-lt"/>
                        <a:ea typeface="+mn-ea"/>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28797">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28797">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Antenna</a:t>
                      </a:r>
                      <a:r>
                        <a:rPr lang="fr-FR" sz="1400" b="1" dirty="0">
                          <a:latin typeface="+mn-lt"/>
                          <a:cs typeface="Calibri"/>
                        </a:rPr>
                        <a:t> </a:t>
                      </a:r>
                      <a:r>
                        <a:rPr lang="fr-FR" sz="1400" b="1" dirty="0" err="1">
                          <a:latin typeface="+mn-lt"/>
                          <a:cs typeface="Calibri"/>
                        </a:rPr>
                        <a:t>Pedestal</a:t>
                      </a:r>
                      <a:r>
                        <a:rPr lang="fr-FR" sz="1400" b="1" dirty="0">
                          <a:latin typeface="+mn-lt"/>
                          <a:cs typeface="Calibri"/>
                        </a:rPr>
                        <a:t> - </a:t>
                      </a:r>
                      <a:r>
                        <a:rPr lang="en-US" sz="1400" b="1" dirty="0">
                          <a:solidFill>
                            <a:schemeClr val="tx1"/>
                          </a:solidFill>
                          <a:latin typeface="+mn-lt"/>
                          <a:cs typeface="Calibri"/>
                        </a:rPr>
                        <a:t>5895011233897</a:t>
                      </a:r>
                      <a:endParaRPr lang="fr-F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3962400"/>
          <a:ext cx="5410273" cy="235981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64341">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204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2</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986">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319">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35319">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9321">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04194">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79312">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77978">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094611" y="3962399"/>
            <a:ext cx="5534631" cy="235981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Calibri"/>
                <a:ea typeface="+mn-ea"/>
                <a:cs typeface="+mn-cs"/>
              </a:rPr>
              <a:t>Source Approval Request (SAR)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Interested vendors should submit a Source Approval Request (SAR) to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a:rPr>
              <a:t>AFSC.OL.SB@us.af.mil</a:t>
            </a:r>
            <a:r>
              <a:rPr kumimoji="0" lang="en-US" sz="1600" b="0" i="0" u="none" strike="noStrike" kern="1200" cap="none" spc="0" normalizeH="0" baseline="0" noProof="0" dirty="0">
                <a:ln>
                  <a:noFill/>
                </a:ln>
                <a:solidFill>
                  <a:prstClr val="black"/>
                </a:solidFill>
                <a:effectLst/>
                <a:uLnTx/>
                <a:uFillTx/>
                <a:latin typeface="Calibri"/>
                <a:ea typeface="+mn-ea"/>
                <a:cs typeface="+mn-cs"/>
              </a:rPr>
              <a:t> and include your email address and “request a drop off.” A request for drop off will be returned, use this to submit your SAR package.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3539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677649" cy="1143000"/>
          </a:xfrm>
        </p:spPr>
        <p:txBody>
          <a:bodyPr/>
          <a:lstStyle/>
          <a:p>
            <a:r>
              <a:rPr lang="en-US" dirty="0"/>
              <a:t>Servo Amp Assembly: AS – New Buy</a:t>
            </a:r>
            <a:br>
              <a:rPr lang="en-US" dirty="0"/>
            </a:br>
            <a:r>
              <a:rPr lang="en-US" dirty="0"/>
              <a:t> Hill AFB – LCMC</a:t>
            </a:r>
          </a:p>
        </p:txBody>
      </p:sp>
      <p:sp>
        <p:nvSpPr>
          <p:cNvPr id="3" name="Content Placeholder 2"/>
          <p:cNvSpPr>
            <a:spLocks noGrp="1"/>
          </p:cNvSpPr>
          <p:nvPr>
            <p:ph type="body" idx="1"/>
          </p:nvPr>
        </p:nvSpPr>
        <p:spPr>
          <a:xfrm>
            <a:off x="1875563" y="3270805"/>
            <a:ext cx="8440873" cy="553998"/>
          </a:xfrm>
        </p:spPr>
        <p:txBody>
          <a:bodyPr/>
          <a:lstStyle/>
          <a:p>
            <a:pPr marL="0" indent="0" algn="ctr">
              <a:buNone/>
            </a:pPr>
            <a:endParaRPr lang="en-US" b="1" dirty="0"/>
          </a:p>
          <a:p>
            <a:pPr marL="0" indent="0" algn="ctr">
              <a:buNone/>
            </a:pPr>
            <a:endParaRPr lang="en-US" b="1"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13184" y="1254369"/>
            <a:ext cx="11148044" cy="3121688"/>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Additional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Antenna Pedestal is used on the MUTES weapon system, serial numbers 9-10 of Aydin design. It is a single point of failure for field operations and PDM completion. This item has an obsolete DC motor that can no longer be repaired or manufactured as the industry has dried up for DC motor. The Servo Amp that currently drives the DC motor is also obsolete and can no longer be repaired. Additionally, the internal gears are obsolete and can no longer be manufactured due to the material and the manufacturing process cannot be duplicated. The MUTES program holds very little technical data to keep these units operational to purposed operation date of 2045. We are looking for a White Paper for the development to assist with the re-design or re-engineering of the entire antenna pedestal assembly which includes but is not limited to an AC motor, AC compliant servo amplifier, frame, gear assembly, data package, brake, and CCA’s to retrofit the redesigned unit onto the MUTES weapon system.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38006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08707" y="1153098"/>
            <a:ext cx="8374585" cy="5105401"/>
          </a:xfrm>
          <a:prstGeom prst="rect">
            <a:avLst/>
          </a:prstGeom>
        </p:spPr>
      </p:pic>
      <p:sp>
        <p:nvSpPr>
          <p:cNvPr id="3" name="object 3"/>
          <p:cNvSpPr txBox="1">
            <a:spLocks noGrp="1"/>
          </p:cNvSpPr>
          <p:nvPr>
            <p:ph type="title"/>
          </p:nvPr>
        </p:nvSpPr>
        <p:spPr>
          <a:xfrm>
            <a:off x="4790840" y="116687"/>
            <a:ext cx="5953360" cy="574040"/>
          </a:xfrm>
          <a:prstGeom prst="rect">
            <a:avLst/>
          </a:prstGeom>
        </p:spPr>
        <p:txBody>
          <a:bodyPr vert="horz" wrap="square" lIns="0" tIns="12700" rIns="0" bIns="0" rtlCol="0">
            <a:spAutoFit/>
          </a:bodyPr>
          <a:lstStyle/>
          <a:p>
            <a:pPr marL="12700" algn="r">
              <a:lnSpc>
                <a:spcPct val="100000"/>
              </a:lnSpc>
              <a:spcBef>
                <a:spcPts val="100"/>
              </a:spcBef>
            </a:pPr>
            <a:r>
              <a:rPr sz="3600" i="1" spc="-5" dirty="0">
                <a:solidFill>
                  <a:srgbClr val="131B76"/>
                </a:solidFill>
                <a:latin typeface="Arial"/>
                <a:cs typeface="Arial"/>
              </a:rPr>
              <a:t>F100</a:t>
            </a:r>
            <a:r>
              <a:rPr sz="3600" i="1" spc="-90" dirty="0">
                <a:solidFill>
                  <a:srgbClr val="131B76"/>
                </a:solidFill>
                <a:latin typeface="Arial"/>
                <a:cs typeface="Arial"/>
              </a:rPr>
              <a:t> </a:t>
            </a:r>
            <a:r>
              <a:rPr sz="3600" i="1" spc="-5" dirty="0">
                <a:solidFill>
                  <a:srgbClr val="131B76"/>
                </a:solidFill>
                <a:latin typeface="Arial"/>
                <a:cs typeface="Arial"/>
              </a:rPr>
              <a:t>Engine</a:t>
            </a:r>
            <a:endParaRPr sz="3600">
              <a:latin typeface="Arial"/>
              <a:cs typeface="Arial"/>
            </a:endParaRPr>
          </a:p>
        </p:txBody>
      </p:sp>
    </p:spTree>
    <p:extLst>
      <p:ext uri="{BB962C8B-B14F-4D97-AF65-F5344CB8AC3E}">
        <p14:creationId xmlns:p14="http://schemas.microsoft.com/office/powerpoint/2010/main" val="39191342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2" y="27635"/>
            <a:ext cx="9559246" cy="1143000"/>
          </a:xfrm>
        </p:spPr>
        <p:txBody>
          <a:bodyPr/>
          <a:lstStyle/>
          <a:p>
            <a:r>
              <a:rPr lang="en-US" dirty="0"/>
              <a:t>Divergent Segment: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1876679237"/>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solidFill>
                            <a:schemeClr val="tx1"/>
                          </a:solidFill>
                          <a:latin typeface="+mn-lt"/>
                          <a:cs typeface="Calibri"/>
                        </a:rPr>
                        <a:t>F100-PW-220/-229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Divergent Segment</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2840-01-308-4465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4071142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$3,444.31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$2,780.91</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15</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540497586"/>
              </p:ext>
            </p:extLst>
          </p:nvPr>
        </p:nvGraphicFramePr>
        <p:xfrm>
          <a:off x="6273209" y="1330864"/>
          <a:ext cx="5357421" cy="2530007"/>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a:solidFill>
                            <a:schemeClr val="tx1"/>
                          </a:solidFill>
                          <a:latin typeface="+mn-lt"/>
                          <a:ea typeface="+mn-ea"/>
                          <a:cs typeface="Calibri"/>
                        </a:rPr>
                        <a:t>Not Available</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a:latin typeface="+mn-lt"/>
                          <a:cs typeface="Calibri"/>
                        </a:rPr>
                        <a:t>Augmenter </a:t>
                      </a:r>
                      <a:r>
                        <a:rPr lang="fr-FR" sz="1400" b="1" dirty="0" err="1">
                          <a:latin typeface="+mn-lt"/>
                          <a:cs typeface="Calibri"/>
                        </a:rPr>
                        <a:t>Assembly</a:t>
                      </a:r>
                      <a:endParaRPr lang="fr-F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53694353"/>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100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37</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48</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r>
                        <a:rPr sz="1200" b="1" spc="75" dirty="0">
                          <a:latin typeface="+mn-lt"/>
                          <a:cs typeface="Calibri"/>
                        </a:rPr>
                        <a:t>:</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48</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Calibri" panose="020F0502020204030204" pitchFamily="34" charset="0"/>
              </a:rPr>
              <a:t>Interested vendors should submit a Capabilities Statement to </a:t>
            </a:r>
            <a:r>
              <a:rPr kumimoji="0" lang="en-US" sz="1600" b="0" i="0" u="none" strike="noStrike" kern="1200" cap="none" spc="0" normalizeH="0" baseline="0" noProof="0" dirty="0">
                <a:ln>
                  <a:noFill/>
                </a:ln>
                <a:solidFill>
                  <a:prstClr val="black"/>
                </a:solidFill>
                <a:effectLst/>
                <a:uLnTx/>
                <a:uFillTx/>
                <a:ea typeface="+mn-ea"/>
                <a:cs typeface="Calibri" panose="020F0502020204030204" pitchFamily="34" charset="0"/>
                <a:hlinkClick r:id="rId3"/>
              </a:rPr>
              <a:t>429SCMS.SASPO.Workflow@us.af.mil</a:t>
            </a:r>
            <a:r>
              <a:rPr kumimoji="0" lang="en-US" sz="1600" b="0" i="0" u="none" strike="noStrike" kern="1200" cap="none" spc="0" normalizeH="0" baseline="0" noProof="0" dirty="0">
                <a:ln>
                  <a:noFill/>
                </a:ln>
                <a:solidFill>
                  <a:prstClr val="black"/>
                </a:solidFill>
                <a:effectLst/>
                <a:uLnTx/>
                <a:uFillTx/>
                <a:ea typeface="+mn-ea"/>
                <a:cs typeface="Calibri" panose="020F0502020204030204" pitchFamily="34" charset="0"/>
              </a:rPr>
              <a:t> </a:t>
            </a:r>
          </a:p>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Calibri" panose="020F0502020204030204" pitchFamily="34" charset="0"/>
              </a:rPr>
              <a:t>No Source Approval Request (SAR) Package required at this time</a:t>
            </a:r>
            <a:endParaRPr lang="en-US" sz="1600" b="1" dirty="0">
              <a:solidFill>
                <a:prstClr val="black"/>
              </a:solidFill>
            </a:endParaRPr>
          </a:p>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spTree>
    <p:extLst>
      <p:ext uri="{BB962C8B-B14F-4D97-AF65-F5344CB8AC3E}">
        <p14:creationId xmlns:p14="http://schemas.microsoft.com/office/powerpoint/2010/main" val="39811885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2" y="0"/>
            <a:ext cx="9559246" cy="1107996"/>
          </a:xfrm>
        </p:spPr>
        <p:txBody>
          <a:bodyPr/>
          <a:lstStyle/>
          <a:p>
            <a:r>
              <a:rPr lang="en-US" dirty="0"/>
              <a:t>Duct, Compressor, Air: Market Research </a:t>
            </a:r>
            <a:br>
              <a:rPr lang="en-US" dirty="0"/>
            </a:br>
            <a:r>
              <a:rPr lang="en-US" dirty="0"/>
              <a:t>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166738441"/>
              </p:ext>
            </p:extLst>
          </p:nvPr>
        </p:nvGraphicFramePr>
        <p:xfrm>
          <a:off x="557048" y="1330865"/>
          <a:ext cx="5365287" cy="2531390"/>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Duct, Compressor</a:t>
                      </a:r>
                      <a:r>
                        <a:rPr lang="en-US" sz="1400" b="1">
                          <a:latin typeface="+mn-lt"/>
                          <a:cs typeface="Calibri"/>
                        </a:rPr>
                        <a:t>, Air 4</a:t>
                      </a:r>
                      <a:r>
                        <a:rPr lang="en-US" sz="1400" b="1" baseline="30000">
                          <a:latin typeface="+mn-lt"/>
                          <a:cs typeface="Calibri"/>
                        </a:rPr>
                        <a:t>th</a:t>
                      </a:r>
                      <a:r>
                        <a:rPr lang="en-US" sz="1400" b="1">
                          <a:latin typeface="+mn-lt"/>
                          <a:cs typeface="Calibri"/>
                        </a:rPr>
                        <a:t> Stage</a:t>
                      </a:r>
                      <a:endParaRPr lang="en-US" sz="1400" b="1"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2840-01-443-5588</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4082871-02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36595">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$4,062.39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$1,952.62</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3</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1798373000"/>
              </p:ext>
            </p:extLst>
          </p:nvPr>
        </p:nvGraphicFramePr>
        <p:xfrm>
          <a:off x="6273209" y="1330864"/>
          <a:ext cx="5357421" cy="2530007"/>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kern="1200" dirty="0">
                          <a:solidFill>
                            <a:schemeClr val="tx1"/>
                          </a:solidFill>
                          <a:latin typeface="+mn-lt"/>
                          <a:ea typeface="+mn-ea"/>
                          <a:cs typeface="Calibri"/>
                        </a:rPr>
                        <a:t>Nickle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L- 27.679 In Min X 27.705 In Max</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2J-F100-54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275984967"/>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lang="en-US" sz="1200" b="1" spc="75" dirty="0">
                          <a:latin typeface="+mn-lt"/>
                          <a:cs typeface="Calibri"/>
                        </a:rPr>
                        <a:t>FY25:</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a:t>
                      </a:r>
                      <a:r>
                        <a:rPr lang="en-US" sz="1200" b="1" spc="75" dirty="0">
                          <a:latin typeface="+mn-lt"/>
                          <a:cs typeface="Calibri"/>
                        </a:rPr>
                        <a:t>28:</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200" b="1" spc="75" dirty="0">
                          <a:latin typeface="+mn-lt"/>
                          <a:cs typeface="Calibri"/>
                        </a:rPr>
                        <a:t>FY2</a:t>
                      </a:r>
                      <a:r>
                        <a:rPr lang="en-US" sz="1200" b="1" spc="75" dirty="0">
                          <a:latin typeface="+mn-lt"/>
                          <a:cs typeface="Calibri"/>
                        </a:rPr>
                        <a:t>6:</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85" dirty="0">
                          <a:latin typeface="+mn-lt"/>
                          <a:cs typeface="Calibri"/>
                        </a:rPr>
                        <a:t>FY2</a:t>
                      </a:r>
                      <a:r>
                        <a:rPr lang="en-US" sz="1200" b="1" spc="85" dirty="0">
                          <a:latin typeface="+mn-lt"/>
                          <a:cs typeface="Calibri"/>
                        </a:rPr>
                        <a:t>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200" b="1" spc="75" dirty="0">
                          <a:latin typeface="+mn-lt"/>
                          <a:cs typeface="Calibri"/>
                        </a:rPr>
                        <a:t>FY2</a:t>
                      </a:r>
                      <a:r>
                        <a:rPr lang="en-US" sz="1200" b="1" spc="75" dirty="0">
                          <a:latin typeface="+mn-lt"/>
                          <a:cs typeface="Calibri"/>
                        </a:rPr>
                        <a:t>8:</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200" b="1" spc="75" dirty="0">
                          <a:latin typeface="+mn-lt"/>
                          <a:cs typeface="Calibri"/>
                        </a:rPr>
                        <a:t>FY2</a:t>
                      </a:r>
                      <a:r>
                        <a:rPr lang="en-US" sz="1200" b="1" spc="75" dirty="0">
                          <a:latin typeface="+mn-lt"/>
                          <a:cs typeface="Calibri"/>
                        </a:rPr>
                        <a:t>9:</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600" b="1" i="0" u="none" strike="noStrike" kern="1200" cap="none" spc="0" normalizeH="0" baseline="0" noProof="0" dirty="0">
              <a:ln>
                <a:noFill/>
              </a:ln>
              <a:solidFill>
                <a:prstClr val="black"/>
              </a:solidFill>
              <a:effectLst/>
              <a:uLnTx/>
              <a:uFillTx/>
              <a:ea typeface="+mn-ea"/>
              <a:cs typeface="+mn-cs"/>
            </a:endParaRPr>
          </a:p>
          <a:p>
            <a:pPr marL="285750" indent="-285750" fontAlgn="base">
              <a:spcBef>
                <a:spcPct val="0"/>
              </a:spcBef>
              <a:spcAft>
                <a:spcPct val="0"/>
              </a:spcAft>
              <a:buFont typeface="Arial" panose="020B0604020202020204" pitchFamily="34" charset="0"/>
              <a:buChar char="•"/>
              <a:defRPr/>
            </a:pPr>
            <a:r>
              <a:rPr lang="en-US" sz="1600" dirty="0">
                <a:effectLst/>
                <a:ea typeface="Calibri" panose="020F0502020204030204" pitchFamily="34" charset="0"/>
                <a:cs typeface="Times New Roman" panose="02020603050405020304" pitchFamily="18" charset="0"/>
              </a:rPr>
              <a:t>Market Research for 4</a:t>
            </a:r>
            <a:r>
              <a:rPr lang="en-US" sz="1600" baseline="30000" dirty="0">
                <a:effectLst/>
                <a:ea typeface="Calibri" panose="020F0502020204030204" pitchFamily="34" charset="0"/>
                <a:cs typeface="Times New Roman" panose="02020603050405020304" pitchFamily="18" charset="0"/>
              </a:rPr>
              <a:t>th</a:t>
            </a:r>
            <a:r>
              <a:rPr lang="en-US" sz="1600" dirty="0">
                <a:effectLst/>
                <a:ea typeface="Calibri" panose="020F0502020204030204" pitchFamily="34" charset="0"/>
                <a:cs typeface="Times New Roman" panose="02020603050405020304" pitchFamily="18" charset="0"/>
              </a:rPr>
              <a:t> Stg Duct Repair facility within the continental U.S. </a:t>
            </a:r>
          </a:p>
          <a:p>
            <a:pPr marL="285750" indent="-285750" fontAlgn="base">
              <a:spcBef>
                <a:spcPct val="0"/>
              </a:spcBef>
              <a:spcAft>
                <a:spcPct val="0"/>
              </a:spcAft>
              <a:buFont typeface="Arial" panose="020B0604020202020204" pitchFamily="34" charset="0"/>
              <a:buChar char="•"/>
              <a:defRPr/>
            </a:pPr>
            <a:endParaRPr lang="en-US" sz="1600" dirty="0">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600" dirty="0">
                <a:effectLst/>
                <a:ea typeface="Calibri" panose="020F0502020204030204" pitchFamily="34" charset="0"/>
                <a:cs typeface="Times New Roman" panose="02020603050405020304" pitchFamily="18" charset="0"/>
              </a:rPr>
              <a:t>If interested, please submit capabilities statement to our workflow at </a:t>
            </a:r>
            <a:r>
              <a:rPr lang="en-US" sz="1600" dirty="0">
                <a:effectLst/>
                <a:ea typeface="Calibri" panose="020F0502020204030204" pitchFamily="34" charset="0"/>
                <a:cs typeface="Times New Roman" panose="02020603050405020304" pitchFamily="18" charset="0"/>
                <a:hlinkClick r:id="rId3"/>
              </a:rPr>
              <a:t>429SCMS.SASPO.Workflow@us.af.mil</a:t>
            </a:r>
            <a:endParaRPr lang="en-US" sz="16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600" dirty="0">
              <a:effectLst/>
              <a:ea typeface="Calibri" panose="020F0502020204030204" pitchFamily="34" charset="0"/>
              <a:cs typeface="Times New Roman" panose="02020603050405020304" pitchFamily="18" charset="0"/>
            </a:endParaRPr>
          </a:p>
          <a:p>
            <a:pPr fontAlgn="base">
              <a:spcBef>
                <a:spcPct val="0"/>
              </a:spcBef>
              <a:spcAft>
                <a:spcPct val="0"/>
              </a:spcAft>
              <a:defRPr/>
            </a:pP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45793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Duct, Compressor, Air: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992012196"/>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Duct, Compressor</a:t>
                      </a:r>
                      <a:r>
                        <a:rPr lang="en-US" sz="1400" b="1">
                          <a:latin typeface="+mn-lt"/>
                          <a:cs typeface="Calibri"/>
                        </a:rPr>
                        <a:t>, Air 5</a:t>
                      </a:r>
                      <a:r>
                        <a:rPr lang="en-US" sz="1400" b="1" baseline="30000">
                          <a:latin typeface="+mn-lt"/>
                          <a:cs typeface="Calibri"/>
                        </a:rPr>
                        <a:t>th</a:t>
                      </a:r>
                      <a:r>
                        <a:rPr lang="en-US" sz="1400" b="1">
                          <a:latin typeface="+mn-lt"/>
                          <a:cs typeface="Calibri"/>
                        </a:rPr>
                        <a:t> Stage</a:t>
                      </a:r>
                      <a:endParaRPr lang="en-US" sz="1400" b="1"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2840-01-443-5589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4082851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$2,760.74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$1,632.67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6</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3365014976"/>
              </p:ext>
            </p:extLst>
          </p:nvPr>
        </p:nvGraphicFramePr>
        <p:xfrm>
          <a:off x="6273209" y="1330864"/>
          <a:ext cx="5357421" cy="2530007"/>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a:latin typeface="+mn-lt"/>
                          <a:cs typeface="Calibri"/>
                        </a:rPr>
                        <a:t>P</a:t>
                      </a:r>
                      <a:endParaRPr lang="en-US"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a:latin typeface="+mn-lt"/>
                          <a:cs typeface="Calibri"/>
                        </a:rPr>
                        <a:t>Nickel </a:t>
                      </a:r>
                      <a:r>
                        <a:rPr lang="en-US" sz="1400" b="1" dirty="0">
                          <a:latin typeface="+mn-lt"/>
                          <a:cs typeface="Calibri"/>
                        </a:rPr>
                        <a:t>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L- 26.892 In Min X 26.906 In Max</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N/A</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2J-F100-54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711762979"/>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6</a:t>
                      </a:r>
                      <a:r>
                        <a:rPr sz="1200" b="1" spc="75" dirty="0">
                          <a:latin typeface="+mn-lt"/>
                          <a:cs typeface="Calibri"/>
                        </a:rPr>
                        <a:t>:</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200" b="1" spc="75" dirty="0">
                          <a:latin typeface="+mn-lt"/>
                          <a:cs typeface="Calibri"/>
                        </a:rPr>
                        <a:t>FY2</a:t>
                      </a:r>
                      <a:r>
                        <a:rPr lang="en-US" sz="1200" b="1" spc="75" dirty="0">
                          <a:latin typeface="+mn-lt"/>
                          <a:cs typeface="Calibri"/>
                        </a:rPr>
                        <a:t>7:</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200" b="1" spc="75" dirty="0">
                          <a:latin typeface="+mn-lt"/>
                          <a:cs typeface="Calibri"/>
                        </a:rPr>
                        <a:t>FY2</a:t>
                      </a:r>
                      <a:r>
                        <a:rPr lang="en-US" sz="1200" b="1" spc="75" dirty="0">
                          <a:latin typeface="+mn-lt"/>
                          <a:cs typeface="Calibri"/>
                        </a:rPr>
                        <a:t>8:</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200" b="1" spc="75" dirty="0">
                          <a:latin typeface="+mn-lt"/>
                          <a:cs typeface="Calibri"/>
                        </a:rPr>
                        <a:t>FY2</a:t>
                      </a:r>
                      <a:r>
                        <a:rPr lang="en-US" sz="1200" b="1" spc="75" dirty="0">
                          <a:latin typeface="+mn-lt"/>
                          <a:cs typeface="Calibri"/>
                        </a:rPr>
                        <a:t>9:</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330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lang="en-US" sz="1200" b="1" spc="75" dirty="0">
                          <a:latin typeface="+mn-lt"/>
                          <a:cs typeface="Calibri"/>
                        </a:rPr>
                        <a:t>FY26:</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330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200" b="1" spc="85" dirty="0">
                          <a:latin typeface="+mn-lt"/>
                          <a:cs typeface="Calibri"/>
                        </a:rPr>
                        <a:t>FY27: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330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200" b="1" spc="75" dirty="0">
                          <a:latin typeface="+mn-lt"/>
                          <a:cs typeface="Calibri"/>
                        </a:rPr>
                        <a:t>FY28:</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330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lang="en-US" sz="1200" b="1" spc="75" dirty="0">
                          <a:latin typeface="+mn-lt"/>
                          <a:cs typeface="Calibri"/>
                        </a:rPr>
                        <a:t>FY29:</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dirty="0">
                          <a:latin typeface="+mn-lt"/>
                          <a:cs typeface="Calibri"/>
                        </a:rPr>
                        <a:t>330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  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Market Research for 5</a:t>
            </a:r>
            <a:r>
              <a:rPr lang="en-US" sz="1400" baseline="30000" dirty="0">
                <a:effectLst/>
                <a:ea typeface="Calibri" panose="020F0502020204030204" pitchFamily="34" charset="0"/>
                <a:cs typeface="Times New Roman" panose="02020603050405020304" pitchFamily="18" charset="0"/>
              </a:rPr>
              <a:t>th</a:t>
            </a:r>
            <a:r>
              <a:rPr lang="en-US" sz="1400" dirty="0">
                <a:effectLst/>
                <a:ea typeface="Calibri" panose="020F0502020204030204" pitchFamily="34" charset="0"/>
                <a:cs typeface="Times New Roman" panose="02020603050405020304" pitchFamily="18" charset="0"/>
              </a:rPr>
              <a:t> Stg Duct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If interested, please submit capabilities statement to our workflow at </a:t>
            </a:r>
            <a:r>
              <a:rPr lang="en-US" sz="1400" dirty="0">
                <a:effectLst/>
                <a:ea typeface="Calibri" panose="020F0502020204030204" pitchFamily="34" charset="0"/>
                <a:cs typeface="Times New Roman" panose="02020603050405020304" pitchFamily="18" charset="0"/>
                <a:hlinkClick r:id="rId3"/>
              </a:rPr>
              <a:t>429SCMS.SASPO.Workflow@us.af.mil</a:t>
            </a: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13736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Duct, Compressor, Air: Market Research </a:t>
            </a:r>
            <a:br>
              <a:rPr lang="en-US" dirty="0"/>
            </a:br>
            <a:r>
              <a:rPr lang="en-US" dirty="0"/>
              <a:t>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746086935"/>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Duct, Compressor</a:t>
                      </a:r>
                      <a:r>
                        <a:rPr lang="en-US" sz="1400" b="1">
                          <a:latin typeface="+mn-lt"/>
                          <a:cs typeface="Calibri"/>
                        </a:rPr>
                        <a:t>, Air 6</a:t>
                      </a:r>
                      <a:r>
                        <a:rPr lang="en-US" sz="1400" b="1" baseline="30000">
                          <a:latin typeface="+mn-lt"/>
                          <a:cs typeface="Calibri"/>
                        </a:rPr>
                        <a:t>th</a:t>
                      </a:r>
                      <a:r>
                        <a:rPr lang="en-US" sz="1400" b="1">
                          <a:latin typeface="+mn-lt"/>
                          <a:cs typeface="Calibri"/>
                        </a:rPr>
                        <a:t> Stage</a:t>
                      </a:r>
                      <a:endParaRPr lang="en-US" sz="1400" b="1"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2840-01-443-5590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4082849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$2,777.09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$1,482.84</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6</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3047635737"/>
              </p:ext>
            </p:extLst>
          </p:nvPr>
        </p:nvGraphicFramePr>
        <p:xfrm>
          <a:off x="6273209" y="1330864"/>
          <a:ext cx="5357421" cy="2530007"/>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Nickle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a:solidFill>
                            <a:schemeClr val="tx1"/>
                          </a:solidFill>
                          <a:latin typeface="+mn-lt"/>
                          <a:ea typeface="+mn-ea"/>
                          <a:cs typeface="Calibri"/>
                        </a:rPr>
                        <a:t>L- 26.124 In Min X 26.132 In Max</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Not Available</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2J-F100-54</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635457911"/>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lang="en-US" sz="1200" b="1" spc="75" dirty="0">
                          <a:latin typeface="+mn-lt"/>
                          <a:cs typeface="Calibri"/>
                        </a:rPr>
                        <a:t>FY25:</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lang="en-US" sz="1200" b="1" spc="75" dirty="0">
                          <a:latin typeface="+mn-lt"/>
                          <a:cs typeface="Calibri"/>
                        </a:rPr>
                        <a:t>FY26:</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lang="en-US" sz="1200" b="1" spc="75" dirty="0">
                          <a:latin typeface="+mn-lt"/>
                          <a:cs typeface="Calibri"/>
                        </a:rPr>
                        <a:t>FY27:</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lang="en-US" sz="1200" b="1" spc="75" dirty="0">
                          <a:latin typeface="+mn-lt"/>
                          <a:cs typeface="Calibri"/>
                        </a:rPr>
                        <a:t>FY28:</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lang="en-US" sz="1200" b="1" spc="75" dirty="0">
                          <a:latin typeface="+mn-lt"/>
                          <a:cs typeface="Calibri"/>
                        </a:rPr>
                        <a:t>FY29:</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lang="en-US" sz="1200" b="1" spc="85" dirty="0">
                          <a:latin typeface="+mn-lt"/>
                          <a:cs typeface="Calibri"/>
                        </a:rPr>
                        <a:t>FY25: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330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lang="en-US" sz="1200" b="1" spc="75" dirty="0">
                          <a:latin typeface="+mn-lt"/>
                          <a:cs typeface="Calibri"/>
                        </a:rPr>
                        <a:t>FY26:</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330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200" b="1" spc="85" dirty="0">
                          <a:latin typeface="+mn-lt"/>
                          <a:cs typeface="Calibri"/>
                        </a:rPr>
                        <a:t>FY27: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330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200" b="1" spc="75" dirty="0">
                          <a:latin typeface="+mn-lt"/>
                          <a:cs typeface="Calibri"/>
                        </a:rPr>
                        <a:t>FY28:</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330</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lang="en-US" sz="1200" b="1" spc="75" dirty="0">
                          <a:latin typeface="+mn-lt"/>
                          <a:cs typeface="Calibri"/>
                        </a:rPr>
                        <a:t>FY29:</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200" b="1">
                          <a:latin typeface="+mn-lt"/>
                          <a:cs typeface="Calibri"/>
                        </a:rPr>
                        <a:t>330</a:t>
                      </a:r>
                      <a:endParaRPr sz="12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Market Research for 6th Stg compressor duct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If interested, please submit capabilities statement to our workflow at </a:t>
            </a:r>
            <a:r>
              <a:rPr lang="en-US" sz="1400" dirty="0">
                <a:effectLst/>
                <a:ea typeface="Calibri" panose="020F0502020204030204" pitchFamily="34" charset="0"/>
                <a:cs typeface="Times New Roman" panose="02020603050405020304" pitchFamily="18" charset="0"/>
                <a:hlinkClick r:id="rId3"/>
              </a:rPr>
              <a:t>429SCMS.SASPO.Workflow@us.af.mil</a:t>
            </a: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59667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Duct, Compressor, Air: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951064066"/>
              </p:ext>
            </p:extLst>
          </p:nvPr>
        </p:nvGraphicFramePr>
        <p:xfrm>
          <a:off x="557048" y="1330865"/>
          <a:ext cx="5365287" cy="2638241"/>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7218">
                <a:tc>
                  <a:txBody>
                    <a:bodyPr/>
                    <a:lstStyle/>
                    <a:p>
                      <a:pPr marL="32384">
                        <a:lnSpc>
                          <a:spcPts val="1480"/>
                        </a:lnSpc>
                      </a:pPr>
                      <a:r>
                        <a:rPr sz="1400" b="1" spc="105" dirty="0">
                          <a:latin typeface="+mn-lt"/>
                          <a:cs typeface="Calibri"/>
                        </a:rPr>
                        <a:t>MD:</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N/A</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7218">
                <a:tc>
                  <a:txBody>
                    <a:bodyPr/>
                    <a:lstStyle/>
                    <a:p>
                      <a:pPr marL="32384">
                        <a:lnSpc>
                          <a:spcPts val="1480"/>
                        </a:lnSpc>
                      </a:pPr>
                      <a:r>
                        <a:rPr sz="1400" b="1" spc="90" dirty="0">
                          <a:latin typeface="+mn-lt"/>
                          <a:cs typeface="Calibri"/>
                        </a:rPr>
                        <a:t>TMS: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solidFill>
                            <a:schemeClr val="tx1"/>
                          </a:solidFill>
                          <a:latin typeface="+mn-lt"/>
                          <a:cs typeface="Calibri"/>
                        </a:rPr>
                        <a:t>F100-PW-229</a:t>
                      </a:r>
                      <a:endParaRPr sz="14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5242">
                <a:tc>
                  <a:txBody>
                    <a:bodyPr/>
                    <a:lstStyle/>
                    <a:p>
                      <a:pPr marL="32384">
                        <a:lnSpc>
                          <a:spcPct val="100000"/>
                        </a:lnSpc>
                        <a:spcBef>
                          <a:spcPts val="865"/>
                        </a:spcBef>
                      </a:pPr>
                      <a:r>
                        <a:rPr sz="1400" b="1" spc="90" dirty="0">
                          <a:latin typeface="+mn-lt"/>
                          <a:cs typeface="Calibri"/>
                        </a:rPr>
                        <a:t>N</a:t>
                      </a:r>
                      <a:r>
                        <a:rPr lang="en-US" sz="1400" b="1" spc="90" dirty="0">
                          <a:latin typeface="+mn-lt"/>
                          <a:cs typeface="Calibri"/>
                        </a:rPr>
                        <a:t>oun</a:t>
                      </a:r>
                      <a:r>
                        <a:rPr sz="1400" b="1" spc="90" dirty="0">
                          <a:latin typeface="+mn-lt"/>
                          <a:cs typeface="Calibri"/>
                        </a:rPr>
                        <a:t>:</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400" b="1" dirty="0">
                          <a:latin typeface="+mn-lt"/>
                          <a:cs typeface="Calibri"/>
                        </a:rPr>
                        <a:t>Duct, Compressor</a:t>
                      </a:r>
                      <a:r>
                        <a:rPr lang="en-US" sz="1400" b="1">
                          <a:latin typeface="+mn-lt"/>
                          <a:cs typeface="Calibri"/>
                        </a:rPr>
                        <a:t>, Air 4</a:t>
                      </a:r>
                      <a:r>
                        <a:rPr lang="en-US" sz="1400" b="1" baseline="30000">
                          <a:latin typeface="+mn-lt"/>
                          <a:cs typeface="Calibri"/>
                        </a:rPr>
                        <a:t>th</a:t>
                      </a:r>
                      <a:r>
                        <a:rPr lang="en-US" sz="1400" b="1">
                          <a:latin typeface="+mn-lt"/>
                          <a:cs typeface="Calibri"/>
                        </a:rPr>
                        <a:t> Stage</a:t>
                      </a:r>
                      <a:endParaRPr lang="en-US" sz="1400" b="1"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4961">
                <a:tc>
                  <a:txBody>
                    <a:bodyPr/>
                    <a:lstStyle/>
                    <a:p>
                      <a:pPr marL="32384">
                        <a:lnSpc>
                          <a:spcPct val="100000"/>
                        </a:lnSpc>
                      </a:pPr>
                      <a:r>
                        <a:rPr sz="1400" b="1" spc="75" dirty="0">
                          <a:latin typeface="+mn-lt"/>
                          <a:cs typeface="Calibri"/>
                        </a:rPr>
                        <a:t>NSN: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400" b="1" dirty="0">
                          <a:latin typeface="+mn-lt"/>
                          <a:cs typeface="Calibri"/>
                        </a:rPr>
                        <a:t>2840-01-451-9636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4473">
                <a:tc>
                  <a:txBody>
                    <a:bodyPr/>
                    <a:lstStyle/>
                    <a:p>
                      <a:pPr marL="32384">
                        <a:lnSpc>
                          <a:spcPts val="1480"/>
                        </a:lnSpc>
                      </a:pPr>
                      <a:r>
                        <a:rPr sz="1400" b="1" spc="75" dirty="0">
                          <a:latin typeface="+mn-lt"/>
                          <a:cs typeface="Calibri"/>
                        </a:rPr>
                        <a:t>P/N:</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4082871-01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0257">
                <a:tc>
                  <a:txBody>
                    <a:bodyPr/>
                    <a:lstStyle/>
                    <a:p>
                      <a:pPr marL="32384">
                        <a:lnSpc>
                          <a:spcPts val="1480"/>
                        </a:lnSpc>
                      </a:pPr>
                      <a:r>
                        <a:rPr lang="en-US" sz="1400" b="1" spc="100" dirty="0">
                          <a:latin typeface="+mn-lt"/>
                          <a:cs typeface="Calibri"/>
                        </a:rPr>
                        <a:t>Forecasted </a:t>
                      </a:r>
                      <a:r>
                        <a:rPr sz="1400" b="1" spc="100" dirty="0">
                          <a:latin typeface="+mn-lt"/>
                          <a:cs typeface="Calibri"/>
                        </a:rPr>
                        <a:t>Buy</a:t>
                      </a:r>
                      <a:r>
                        <a:rPr sz="1400" b="1" spc="-30" dirty="0">
                          <a:latin typeface="+mn-lt"/>
                          <a:cs typeface="Calibri"/>
                        </a:rPr>
                        <a:t> </a:t>
                      </a:r>
                      <a:r>
                        <a:rPr sz="1400" b="1" spc="75" dirty="0">
                          <a:latin typeface="+mn-lt"/>
                          <a:cs typeface="Calibri"/>
                        </a:rPr>
                        <a:t>Price: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$3,877.77</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7218">
                <a:tc>
                  <a:txBody>
                    <a:bodyPr/>
                    <a:lstStyle/>
                    <a:p>
                      <a:pPr marL="32384">
                        <a:lnSpc>
                          <a:spcPts val="1480"/>
                        </a:lnSpc>
                      </a:pPr>
                      <a:r>
                        <a:rPr lang="en-US" sz="1400" b="1" spc="85" dirty="0">
                          <a:latin typeface="+mn-lt"/>
                          <a:cs typeface="Calibri"/>
                        </a:rPr>
                        <a:t>Forecasted </a:t>
                      </a:r>
                      <a:r>
                        <a:rPr sz="1400" b="1" spc="85" dirty="0">
                          <a:latin typeface="+mn-lt"/>
                          <a:cs typeface="Calibri"/>
                        </a:rPr>
                        <a:t>Repair</a:t>
                      </a:r>
                      <a:r>
                        <a:rPr sz="1400" b="1" spc="-10" dirty="0">
                          <a:latin typeface="+mn-lt"/>
                          <a:cs typeface="Calibri"/>
                        </a:rPr>
                        <a:t> </a:t>
                      </a:r>
                      <a:r>
                        <a:rPr sz="1400" b="1" spc="80" dirty="0">
                          <a:latin typeface="+mn-lt"/>
                          <a:cs typeface="Calibri"/>
                        </a:rPr>
                        <a:t>Cost: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$1,511.56</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7218">
                <a:tc>
                  <a:txBody>
                    <a:bodyPr/>
                    <a:lstStyle/>
                    <a:p>
                      <a:pPr marL="32384">
                        <a:lnSpc>
                          <a:spcPts val="1480"/>
                        </a:lnSpc>
                      </a:pPr>
                      <a:r>
                        <a:rPr sz="1400" b="1" spc="95" dirty="0">
                          <a:latin typeface="+mn-lt"/>
                          <a:cs typeface="Calibri"/>
                        </a:rPr>
                        <a:t>AAC: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C</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7218">
                <a:tc>
                  <a:txBody>
                    <a:bodyPr/>
                    <a:lstStyle/>
                    <a:p>
                      <a:pPr marL="32384">
                        <a:lnSpc>
                          <a:spcPts val="1480"/>
                        </a:lnSpc>
                      </a:pPr>
                      <a:r>
                        <a:rPr lang="en-US" sz="1400" b="1" spc="80" dirty="0" err="1">
                          <a:latin typeface="+mn-lt"/>
                          <a:cs typeface="Calibri"/>
                        </a:rPr>
                        <a:t>Unserv</a:t>
                      </a:r>
                      <a:r>
                        <a:rPr lang="en-US" sz="1400" b="1" spc="80" dirty="0">
                          <a:latin typeface="+mn-lt"/>
                          <a:cs typeface="Calibri"/>
                        </a:rPr>
                        <a:t>. Assets Avail</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Yes</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7218">
                <a:tc>
                  <a:txBody>
                    <a:bodyPr/>
                    <a:lstStyle/>
                    <a:p>
                      <a:pPr marL="32384">
                        <a:lnSpc>
                          <a:spcPts val="1480"/>
                        </a:lnSpc>
                      </a:pPr>
                      <a:r>
                        <a:rPr sz="1400" b="1" spc="100" dirty="0">
                          <a:latin typeface="+mn-lt"/>
                          <a:cs typeface="Calibri"/>
                        </a:rPr>
                        <a:t>QPA/APPL</a:t>
                      </a:r>
                      <a:r>
                        <a:rPr sz="1400" b="1" dirty="0">
                          <a:latin typeface="+mn-lt"/>
                          <a:cs typeface="Calibri"/>
                        </a:rPr>
                        <a:t> </a:t>
                      </a:r>
                      <a:r>
                        <a:rPr sz="1400" b="1" spc="85" dirty="0">
                          <a:latin typeface="+mn-lt"/>
                          <a:cs typeface="Calibri"/>
                        </a:rPr>
                        <a:t>Rate:</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400" b="1" dirty="0">
                          <a:latin typeface="+mn-lt"/>
                          <a:cs typeface="Calibri"/>
                        </a:rPr>
                        <a:t>3</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400" b="1" dirty="0">
                          <a:latin typeface="+mn-lt"/>
                          <a:cs typeface="Calibri"/>
                        </a:rPr>
                        <a:t>100</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1748555811"/>
              </p:ext>
            </p:extLst>
          </p:nvPr>
        </p:nvGraphicFramePr>
        <p:xfrm>
          <a:off x="6273209" y="1330864"/>
          <a:ext cx="5357421" cy="2704501"/>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400" b="1" spc="105" dirty="0">
                          <a:latin typeface="+mn-lt"/>
                          <a:cs typeface="Calibri"/>
                        </a:rPr>
                        <a:t>AMC/AMSC: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400" b="1" spc="90" dirty="0">
                          <a:latin typeface="+mn-lt"/>
                          <a:cs typeface="Calibri"/>
                        </a:rPr>
                        <a:t>RMC/RMSC:</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4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400" b="1" spc="90" dirty="0">
                          <a:latin typeface="+mn-lt"/>
                          <a:cs typeface="Calibri"/>
                        </a:rPr>
                        <a:t>Material:</a:t>
                      </a:r>
                      <a:endParaRPr sz="14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400" b="1" dirty="0">
                          <a:latin typeface="+mn-lt"/>
                          <a:cs typeface="Calibri"/>
                        </a:rPr>
                        <a:t>Nickel Alloy </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400" b="1" spc="75" dirty="0">
                          <a:latin typeface="+mn-lt"/>
                          <a:cs typeface="Calibri"/>
                        </a:rPr>
                        <a:t>Dimensions:</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400" b="1" dirty="0">
                          <a:solidFill>
                            <a:schemeClr val="tx1"/>
                          </a:solidFill>
                          <a:latin typeface="+mn-lt"/>
                          <a:ea typeface="+mn-ea"/>
                          <a:cs typeface="Calibri"/>
                        </a:rPr>
                        <a:t>L-12.130 In; W-2.320 In Min and 2.326 In Max; Dia. 27.647 In Min X 27.659 In Max</a:t>
                      </a:r>
                      <a:endParaRPr lang="pl-PL" sz="14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400" b="1" spc="100" dirty="0">
                          <a:latin typeface="+mn-lt"/>
                          <a:cs typeface="Calibri"/>
                        </a:rPr>
                        <a:t>Drawings</a:t>
                      </a:r>
                      <a:r>
                        <a:rPr lang="en-US" sz="1400" b="1" spc="100" baseline="0" dirty="0">
                          <a:latin typeface="+mn-lt"/>
                          <a:cs typeface="Calibri"/>
                        </a:rPr>
                        <a:t> Releasable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400" b="1" dirty="0">
                          <a:latin typeface="+mn-lt"/>
                          <a:cs typeface="Calibri"/>
                        </a:rPr>
                        <a:t>No</a:t>
                      </a:r>
                      <a:endParaRPr sz="14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400" b="1" spc="100" baseline="0" dirty="0">
                          <a:latin typeface="+mn-lt"/>
                          <a:cs typeface="Calibri"/>
                        </a:rPr>
                        <a:t>Drawing #</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spc="100" baseline="0" dirty="0">
                          <a:latin typeface="+mn-lt"/>
                          <a:cs typeface="Calibri"/>
                        </a:rPr>
                        <a:t>Drawing Cage Code</a:t>
                      </a:r>
                      <a:r>
                        <a:rPr lang="en-US" sz="1400" b="1" spc="85" dirty="0">
                          <a:latin typeface="+mn-lt"/>
                          <a:cs typeface="Calibri"/>
                        </a:rPr>
                        <a:t>:</a:t>
                      </a:r>
                      <a:endParaRPr lang="en-US"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400" b="1" dirty="0">
                          <a:latin typeface="+mn-lt"/>
                          <a:cs typeface="Calibri"/>
                        </a:rPr>
                        <a:t>Not Available </a:t>
                      </a:r>
                      <a:endParaRPr sz="14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400" b="1" spc="85" dirty="0">
                          <a:latin typeface="+mn-lt"/>
                          <a:cs typeface="Calibri"/>
                        </a:rPr>
                        <a:t>T.O.</a:t>
                      </a:r>
                      <a:r>
                        <a:rPr lang="en-US" sz="1400" b="1" spc="85" baseline="0" dirty="0">
                          <a:latin typeface="+mn-lt"/>
                          <a:cs typeface="Calibri"/>
                        </a:rPr>
                        <a:t> Releasable</a:t>
                      </a:r>
                      <a:r>
                        <a:rPr sz="1400" b="1" spc="80"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400" b="1" spc="95" dirty="0">
                          <a:latin typeface="+mn-lt"/>
                          <a:cs typeface="Calibri"/>
                        </a:rPr>
                        <a:t>T.O.</a:t>
                      </a:r>
                      <a:r>
                        <a:rPr lang="en-US" sz="1400" b="1" spc="95" baseline="0" dirty="0">
                          <a:latin typeface="+mn-lt"/>
                          <a:cs typeface="Calibri"/>
                        </a:rPr>
                        <a:t> #</a:t>
                      </a:r>
                      <a:r>
                        <a:rPr sz="1400" b="1" spc="9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400" b="1" dirty="0">
                          <a:latin typeface="+mn-lt"/>
                          <a:cs typeface="Calibri"/>
                        </a:rPr>
                        <a:t>2J-F100-54</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400" b="1" spc="80" dirty="0">
                          <a:latin typeface="+mn-lt"/>
                          <a:cs typeface="Calibri"/>
                        </a:rPr>
                        <a:t>Budget</a:t>
                      </a:r>
                      <a:r>
                        <a:rPr lang="en-US" sz="1400" b="1" spc="80" baseline="0" dirty="0">
                          <a:latin typeface="+mn-lt"/>
                          <a:cs typeface="Calibri"/>
                        </a:rPr>
                        <a:t> Code</a:t>
                      </a:r>
                      <a:r>
                        <a:rPr sz="1400" b="1" spc="75" dirty="0">
                          <a:latin typeface="+mn-lt"/>
                          <a:cs typeface="Calibri"/>
                        </a:rPr>
                        <a:t>:</a:t>
                      </a:r>
                      <a:endParaRPr sz="14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4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400" b="1" spc="95" dirty="0">
                          <a:latin typeface="+mn-lt"/>
                          <a:cs typeface="Calibri"/>
                        </a:rPr>
                        <a:t>Next</a:t>
                      </a:r>
                      <a:r>
                        <a:rPr lang="en-US" sz="1400" b="1" spc="95" baseline="0" dirty="0">
                          <a:latin typeface="+mn-lt"/>
                          <a:cs typeface="Calibri"/>
                        </a:rPr>
                        <a:t> Higher </a:t>
                      </a:r>
                      <a:r>
                        <a:rPr lang="en-US" sz="1400" b="1" spc="95" baseline="0" dirty="0" err="1">
                          <a:latin typeface="+mn-lt"/>
                          <a:cs typeface="Calibri"/>
                        </a:rPr>
                        <a:t>Asmbly</a:t>
                      </a:r>
                      <a:r>
                        <a:rPr sz="1400" b="1" spc="85" dirty="0">
                          <a:latin typeface="+mn-lt"/>
                          <a:cs typeface="Calibri"/>
                        </a:rPr>
                        <a:t>:</a:t>
                      </a:r>
                      <a:endParaRPr sz="14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400" b="1" dirty="0" err="1">
                          <a:latin typeface="+mn-lt"/>
                          <a:cs typeface="Calibri"/>
                        </a:rPr>
                        <a:t>Core</a:t>
                      </a:r>
                      <a:r>
                        <a:rPr lang="fr-FR" sz="14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898424034"/>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200" b="1" spc="100" dirty="0">
                          <a:latin typeface="+mn-lt"/>
                          <a:cs typeface="Calibri"/>
                        </a:rPr>
                        <a:t>Out</a:t>
                      </a:r>
                      <a:r>
                        <a:rPr sz="1200" b="1" spc="-20" dirty="0">
                          <a:latin typeface="+mn-lt"/>
                          <a:cs typeface="Calibri"/>
                        </a:rPr>
                        <a:t> </a:t>
                      </a:r>
                      <a:r>
                        <a:rPr sz="1200" b="1" spc="85" dirty="0">
                          <a:latin typeface="+mn-lt"/>
                          <a:cs typeface="Calibri"/>
                        </a:rPr>
                        <a:t>Year</a:t>
                      </a:r>
                      <a:r>
                        <a:rPr sz="1200" b="1" spc="20" dirty="0">
                          <a:latin typeface="+mn-lt"/>
                          <a:cs typeface="Calibri"/>
                        </a:rPr>
                        <a:t> </a:t>
                      </a:r>
                      <a:r>
                        <a:rPr sz="1200" b="1" spc="100" dirty="0">
                          <a:latin typeface="+mn-lt"/>
                          <a:cs typeface="Calibri"/>
                        </a:rPr>
                        <a:t>Requirements</a:t>
                      </a:r>
                      <a:r>
                        <a:rPr sz="1200" spc="100" dirty="0">
                          <a:latin typeface="+mn-lt"/>
                          <a:cs typeface="Calibri"/>
                        </a:rPr>
                        <a:t>:</a:t>
                      </a:r>
                      <a:r>
                        <a:rPr sz="1200" spc="-25" dirty="0">
                          <a:latin typeface="+mn-lt"/>
                          <a:cs typeface="Calibri"/>
                        </a:rPr>
                        <a:t> </a:t>
                      </a:r>
                      <a:r>
                        <a:rPr sz="1200" b="1" spc="110" dirty="0">
                          <a:latin typeface="+mn-lt"/>
                          <a:cs typeface="Calibri"/>
                        </a:rPr>
                        <a:t>BUY</a:t>
                      </a:r>
                      <a:endParaRPr sz="12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200" b="1" spc="75" dirty="0">
                          <a:latin typeface="+mn-lt"/>
                          <a:cs typeface="Calibri"/>
                        </a:rPr>
                        <a:t>FY2</a:t>
                      </a:r>
                      <a:r>
                        <a:rPr lang="en-US" sz="1200" b="1" spc="75" dirty="0">
                          <a:latin typeface="+mn-lt"/>
                          <a:cs typeface="Calibri"/>
                        </a:rPr>
                        <a:t>5:</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lang="en-US" sz="1200" b="1" spc="75" dirty="0">
                          <a:latin typeface="+mn-lt"/>
                          <a:cs typeface="Calibri"/>
                        </a:rPr>
                        <a:t>FY26:</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lang="en-US" sz="1200" b="1" spc="75" dirty="0">
                          <a:latin typeface="+mn-lt"/>
                          <a:cs typeface="Calibri"/>
                        </a:rPr>
                        <a:t>FY27:</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lang="en-US" sz="1200" b="1" spc="75" dirty="0">
                          <a:latin typeface="+mn-lt"/>
                          <a:cs typeface="Calibri"/>
                        </a:rPr>
                        <a:t>FY28:</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200" b="1" dirty="0">
                          <a:latin typeface="+mn-lt"/>
                          <a:cs typeface="Calibri"/>
                        </a:rPr>
                        <a:t>0</a:t>
                      </a:r>
                      <a:endParaRPr sz="12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lang="en-US" sz="1200" b="1" spc="75" dirty="0">
                          <a:latin typeface="+mn-lt"/>
                          <a:cs typeface="Calibri"/>
                        </a:rPr>
                        <a:t>FY29:</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2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200" b="1" spc="100" dirty="0">
                          <a:latin typeface="+mn-lt"/>
                          <a:cs typeface="Calibri"/>
                        </a:rPr>
                        <a:t>Out</a:t>
                      </a:r>
                      <a:r>
                        <a:rPr sz="1200" b="1" spc="-15" dirty="0">
                          <a:latin typeface="+mn-lt"/>
                          <a:cs typeface="Calibri"/>
                        </a:rPr>
                        <a:t> </a:t>
                      </a:r>
                      <a:r>
                        <a:rPr sz="1200" b="1" spc="85" dirty="0">
                          <a:latin typeface="+mn-lt"/>
                          <a:cs typeface="Calibri"/>
                        </a:rPr>
                        <a:t>Year</a:t>
                      </a:r>
                      <a:r>
                        <a:rPr sz="1200" b="1" spc="25" dirty="0">
                          <a:latin typeface="+mn-lt"/>
                          <a:cs typeface="Calibri"/>
                        </a:rPr>
                        <a:t> </a:t>
                      </a:r>
                      <a:r>
                        <a:rPr sz="1200" b="1" spc="100" dirty="0">
                          <a:latin typeface="+mn-lt"/>
                          <a:cs typeface="Calibri"/>
                        </a:rPr>
                        <a:t>Requirements</a:t>
                      </a:r>
                      <a:r>
                        <a:rPr sz="1200" spc="100" dirty="0">
                          <a:latin typeface="+mn-lt"/>
                          <a:cs typeface="Calibri"/>
                        </a:rPr>
                        <a:t>:</a:t>
                      </a:r>
                      <a:r>
                        <a:rPr sz="1200" spc="-15" dirty="0">
                          <a:latin typeface="+mn-lt"/>
                          <a:cs typeface="Calibri"/>
                        </a:rPr>
                        <a:t> </a:t>
                      </a:r>
                      <a:r>
                        <a:rPr sz="1200" b="1" spc="100" dirty="0">
                          <a:latin typeface="+mn-lt"/>
                          <a:cs typeface="Calibri"/>
                        </a:rPr>
                        <a:t>REPAIR</a:t>
                      </a:r>
                      <a:endParaRPr sz="12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200" b="1" spc="85" dirty="0">
                          <a:latin typeface="+mn-lt"/>
                          <a:cs typeface="Calibri"/>
                        </a:rPr>
                        <a:t>FY2</a:t>
                      </a:r>
                      <a:r>
                        <a:rPr lang="en-US" sz="1200" b="1" spc="85" dirty="0">
                          <a:latin typeface="+mn-lt"/>
                          <a:cs typeface="Calibri"/>
                        </a:rPr>
                        <a:t>5:</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lang="en-US" sz="1200" b="1" spc="75" dirty="0">
                          <a:latin typeface="+mn-lt"/>
                          <a:cs typeface="Calibri"/>
                        </a:rPr>
                        <a:t>FY26:</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200" b="1" spc="85" dirty="0">
                          <a:latin typeface="+mn-lt"/>
                          <a:cs typeface="Calibri"/>
                        </a:rPr>
                        <a:t>FY27:</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200" b="1" spc="75" dirty="0">
                          <a:latin typeface="+mn-lt"/>
                          <a:cs typeface="Calibri"/>
                        </a:rPr>
                        <a:t>FY28:</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200" b="1" dirty="0">
                          <a:latin typeface="+mn-lt"/>
                          <a:cs typeface="Calibri"/>
                        </a:rPr>
                        <a:t>166</a:t>
                      </a:r>
                      <a:endParaRPr sz="12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lang="en-US" sz="1200" b="1" spc="75" dirty="0">
                          <a:latin typeface="+mn-lt"/>
                          <a:cs typeface="Calibri"/>
                        </a:rPr>
                        <a:t>FY29:</a:t>
                      </a:r>
                      <a:endParaRPr sz="12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a:latin typeface="+mn-lt"/>
                          <a:cs typeface="Calibri"/>
                        </a:rPr>
                        <a:t>166</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200">
                        <a:latin typeface="+mn-lt"/>
                        <a:cs typeface="Times New Roman"/>
                      </a:endParaRPr>
                    </a:p>
                  </a:txBody>
                  <a:tcPr marL="0" marR="0" marT="0" marB="0">
                    <a:lnR w="9525">
                      <a:solidFill>
                        <a:srgbClr val="D3D3D3"/>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2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200" b="1" spc="85" dirty="0">
                          <a:latin typeface="+mn-lt"/>
                          <a:cs typeface="Calibri"/>
                        </a:rPr>
                        <a:t>EDL:</a:t>
                      </a:r>
                      <a:endParaRPr sz="1200" dirty="0">
                        <a:latin typeface="+mn-lt"/>
                        <a:cs typeface="Calibri"/>
                      </a:endParaRPr>
                    </a:p>
                  </a:txBody>
                  <a:tcPr marL="0" marR="0" marT="2540" marB="0">
                    <a:lnL w="9525">
                      <a:solidFill>
                        <a:srgbClr val="000000"/>
                      </a:solidFill>
                      <a:prstDash val="solid"/>
                    </a:lnL>
                    <a:lnR w="9525">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200" b="1" spc="90" dirty="0">
                          <a:latin typeface="+mn-lt"/>
                          <a:cs typeface="Calibri"/>
                        </a:rPr>
                        <a:t>RDL:</a:t>
                      </a:r>
                      <a:endParaRPr sz="12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200" b="1" dirty="0">
                          <a:latin typeface="+mn-lt"/>
                          <a:cs typeface="Calibri"/>
                        </a:rPr>
                        <a:t>Available</a:t>
                      </a:r>
                      <a:endParaRPr sz="12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200" b="1" spc="5" dirty="0">
                          <a:latin typeface="+mn-lt"/>
                          <a:cs typeface="Calibri"/>
                        </a:rPr>
                        <a:t>Tin</a:t>
                      </a:r>
                      <a:r>
                        <a:rPr sz="1200" b="1" spc="25" dirty="0">
                          <a:latin typeface="+mn-lt"/>
                          <a:cs typeface="Calibri"/>
                        </a:rPr>
                        <a:t>k</a:t>
                      </a:r>
                      <a:r>
                        <a:rPr sz="1200" b="1" spc="-5" dirty="0">
                          <a:latin typeface="+mn-lt"/>
                          <a:cs typeface="Calibri"/>
                        </a:rPr>
                        <a:t>e</a:t>
                      </a:r>
                      <a:r>
                        <a:rPr sz="1200" b="1" dirty="0">
                          <a:latin typeface="+mn-lt"/>
                          <a:cs typeface="Calibri"/>
                        </a:rPr>
                        <a:t>r</a:t>
                      </a:r>
                      <a:endParaRPr sz="12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2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200" b="1" spc="100" dirty="0">
                          <a:latin typeface="+mn-lt"/>
                          <a:cs typeface="Calibri"/>
                        </a:rPr>
                        <a:t>Robins</a:t>
                      </a:r>
                      <a:endParaRPr sz="12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200" dirty="0">
                          <a:solidFill>
                            <a:schemeClr val="tx1"/>
                          </a:solidFill>
                          <a:latin typeface="+mn-lt"/>
                          <a:cs typeface="Calibri"/>
                        </a:rPr>
                        <a:t>------</a:t>
                      </a:r>
                      <a:endParaRPr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200" b="1" spc="65" dirty="0">
                          <a:latin typeface="+mn-lt"/>
                          <a:cs typeface="Calibri"/>
                        </a:rPr>
                        <a:t>Hill</a:t>
                      </a:r>
                      <a:endParaRPr sz="12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12/06/2024</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200" b="1" spc="80" dirty="0">
                          <a:latin typeface="+mn-lt"/>
                          <a:cs typeface="Calibri"/>
                        </a:rPr>
                        <a:t>Virtual</a:t>
                      </a:r>
                      <a:endParaRPr sz="12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200" b="1" spc="40" dirty="0">
                          <a:solidFill>
                            <a:schemeClr val="tx1"/>
                          </a:solidFill>
                          <a:latin typeface="+mn-lt"/>
                          <a:cs typeface="Calibri"/>
                        </a:rPr>
                        <a:t>------</a:t>
                      </a:r>
                      <a:endParaRPr lang="en-US" sz="12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mn-ea"/>
                <a:cs typeface="+mn-cs"/>
              </a:rPr>
              <a:t>Comments</a:t>
            </a:r>
            <a:endParaRPr kumimoji="0" lang="en-US" sz="1600" b="1" i="0" u="none" strike="noStrike" kern="1200" cap="none" spc="0" normalizeH="0" baseline="0" noProof="0" dirty="0">
              <a:ln>
                <a:noFill/>
              </a:ln>
              <a:solidFill>
                <a:prstClr val="black"/>
              </a:solidFill>
              <a:effectLst/>
              <a:uLnTx/>
              <a:uFillTx/>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Market Research for 4</a:t>
            </a:r>
            <a:r>
              <a:rPr lang="en-US" sz="1400" baseline="30000" dirty="0">
                <a:effectLst/>
                <a:ea typeface="Calibri" panose="020F0502020204030204" pitchFamily="34" charset="0"/>
                <a:cs typeface="Times New Roman" panose="02020603050405020304" pitchFamily="18" charset="0"/>
              </a:rPr>
              <a:t>th</a:t>
            </a:r>
            <a:r>
              <a:rPr lang="en-US" sz="1400" dirty="0">
                <a:effectLst/>
                <a:ea typeface="Calibri" panose="020F0502020204030204" pitchFamily="34" charset="0"/>
                <a:cs typeface="Times New Roman" panose="02020603050405020304" pitchFamily="18" charset="0"/>
              </a:rPr>
              <a:t> Stg Duct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If interested, please submit capabilities statement to our workflow at </a:t>
            </a:r>
            <a:r>
              <a:rPr lang="en-US" sz="1400" dirty="0">
                <a:effectLst/>
                <a:ea typeface="Calibri" panose="020F0502020204030204" pitchFamily="34" charset="0"/>
                <a:cs typeface="Times New Roman" panose="02020603050405020304" pitchFamily="18" charset="0"/>
                <a:hlinkClick r:id="rId3"/>
              </a:rPr>
              <a:t>429SCMS.SASPO.Workflow@us.af.mil</a:t>
            </a: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dirty="0">
              <a:effectLs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494617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C18B44089C9847889A18FBDC509DDF" ma:contentTypeVersion="5" ma:contentTypeDescription="Create a new document." ma:contentTypeScope="" ma:versionID="6e17c23b46dc7ce9bf67d4b163eb7bed">
  <xsd:schema xmlns:xsd="http://www.w3.org/2001/XMLSchema" xmlns:xs="http://www.w3.org/2001/XMLSchema" xmlns:p="http://schemas.microsoft.com/office/2006/metadata/properties" xmlns:ns2="f39b723b-0ff4-414a-b321-8c43cda6e263" xmlns:ns3="eab682a0-2740-4da9-a506-f5743ef3bf5e" targetNamespace="http://schemas.microsoft.com/office/2006/metadata/properties" ma:root="true" ma:fieldsID="bb77f3f6ade8cc3d95e732b23fb229b2" ns2:_="" ns3:_="">
    <xsd:import namespace="f39b723b-0ff4-414a-b321-8c43cda6e263"/>
    <xsd:import namespace="eab682a0-2740-4da9-a506-f5743ef3bf5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9b723b-0ff4-414a-b321-8c43cda6e2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b682a0-2740-4da9-a506-f5743ef3bf5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35D771-B014-435E-88D0-E8BB7168CAE3}">
  <ds:schemaRefs>
    <ds:schemaRef ds:uri="http://schemas.microsoft.com/sharepoint/v3/contenttype/forms"/>
  </ds:schemaRefs>
</ds:datastoreItem>
</file>

<file path=customXml/itemProps2.xml><?xml version="1.0" encoding="utf-8"?>
<ds:datastoreItem xmlns:ds="http://schemas.openxmlformats.org/officeDocument/2006/customXml" ds:itemID="{B3A7ED8B-8EED-4645-B720-A240D3920E8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104D990-25E3-4252-AEBC-1DAF1595DC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9b723b-0ff4-414a-b321-8c43cda6e263"/>
    <ds:schemaRef ds:uri="eab682a0-2740-4da9-a506-f5743ef3bf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6789</TotalTime>
  <Words>24485</Words>
  <Application>Microsoft Office PowerPoint</Application>
  <PresentationFormat>Widescreen</PresentationFormat>
  <Paragraphs>6445</Paragraphs>
  <Slides>123</Slides>
  <Notes>73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123</vt:i4>
      </vt:variant>
    </vt:vector>
  </HeadingPairs>
  <TitlesOfParts>
    <vt:vector size="129" baseType="lpstr">
      <vt:lpstr>Arial</vt:lpstr>
      <vt:lpstr>Calibri</vt:lpstr>
      <vt:lpstr>Century Schoolbook</vt:lpstr>
      <vt:lpstr>Tahoma</vt:lpstr>
      <vt:lpstr>Times New Roman</vt:lpstr>
      <vt:lpstr>1_Office Theme</vt:lpstr>
      <vt:lpstr>A-10C Warthog</vt:lpstr>
      <vt:lpstr>Prism, Optical: Market Research  Tinker AFB – 422nd SCMS</vt:lpstr>
      <vt:lpstr>F-16 Fighting Falcon</vt:lpstr>
      <vt:lpstr>C Model Solar: Reverse Engineering  Hill AFB – 416th SCMS</vt:lpstr>
      <vt:lpstr>C Model Solar: Reverse Engineering  Hill AFB – 416th SCMS</vt:lpstr>
      <vt:lpstr>C Model Clear: Reverse Engineering  Hill AFB – 416th SCMS</vt:lpstr>
      <vt:lpstr>C Model Clear: Reverse Engineering  Hill AFB – 416th SCMS</vt:lpstr>
      <vt:lpstr>D Model Fwd Clear: Reverse Engineering  Hill AFB – 416th SCMS</vt:lpstr>
      <vt:lpstr>D Model Fwd Clear: Reverse Engineering  Hill AFB – 416th SCMS</vt:lpstr>
      <vt:lpstr>D Model Aft Solar: Reverse Engineering  Hill AFB – 416th SCMS</vt:lpstr>
      <vt:lpstr>D Model Aft Solar : Reverse Engineering  Hill AFB – 416th SCMS</vt:lpstr>
      <vt:lpstr>D Model Fwd Solar: Reverse Engineering  Hill AFB – 416th SCMS</vt:lpstr>
      <vt:lpstr>D Model Fwd Solar: Reverse Engineering  Hill AFB – 416th SCMS</vt:lpstr>
      <vt:lpstr>D Model Aft Clear: Reverse Engineering  Hill AFB – 416th SCMS</vt:lpstr>
      <vt:lpstr>D Model Aft Clear: Reverse Engineering  Hill AFB – 416th SCMS</vt:lpstr>
      <vt:lpstr>KC-135</vt:lpstr>
      <vt:lpstr>APU Turbine Engine: AS - Repair  Hill AFB – 419th SCMS</vt:lpstr>
      <vt:lpstr>APU Turbine Engine: AS - Repair  Hill AFB – 419th SCMS</vt:lpstr>
      <vt:lpstr>Control, Electric Light: AS-New Buy  Tinker AFB – 422nd SCMS</vt:lpstr>
      <vt:lpstr>Control, Electric Light: AS-New Buy  Tinker AFB – 422nd SCMS</vt:lpstr>
      <vt:lpstr>AN/FPQ-16</vt:lpstr>
      <vt:lpstr>Power Supply: AS – Repair   Hill AFB – 415 SCMS</vt:lpstr>
      <vt:lpstr>Power Supply: AS – Repair   Hill AFB – 415 SCMS</vt:lpstr>
      <vt:lpstr>AN/FPS-85</vt:lpstr>
      <vt:lpstr>Control Indicator: AS – New Buy  Hill AFB – 415 SCMS</vt:lpstr>
      <vt:lpstr>Control Indicator: AS – New Buy  Hill AFB – 415 SCMS</vt:lpstr>
      <vt:lpstr>Circuit Card Assembly: AS – New Buy/Repair  Hill AFB – 415 SCMS</vt:lpstr>
      <vt:lpstr>Circuit Card Assembly: AS – New Buy  Hill AFB – 415 SCMS</vt:lpstr>
      <vt:lpstr>Electronic Component: AS – New Buy  Hill AFB – 415 SCMS</vt:lpstr>
      <vt:lpstr>Electronic Component: AS – New Buy  Hill AFB – 415 SCMS</vt:lpstr>
      <vt:lpstr>I/O Module: Market Research  Hill AFB – 415 SCMS</vt:lpstr>
      <vt:lpstr>I/O Module: Market Research  Hill AFB – 415 SCMS</vt:lpstr>
      <vt:lpstr>Multiplexer Switch Module: Market Research  Hill AFB – 415 SCMS</vt:lpstr>
      <vt:lpstr>Multiplexer Switch Module: Market Research  Hill AFB – 415 SCMS</vt:lpstr>
      <vt:lpstr>Oscillating Group: AS – New Buy  Hill AFB – 415 SCMS</vt:lpstr>
      <vt:lpstr>Oscillating Group: AS – New Buy  Hill AFB – 415 SCMS</vt:lpstr>
      <vt:lpstr>Power Supply Board: AS – Repair   Hill AFB – 415th SCMS</vt:lpstr>
      <vt:lpstr>Power Supply Board: AS – Repair   Hill AFB – 415th SCMS</vt:lpstr>
      <vt:lpstr>Radio Frequency Amplifier: Reverse Engineering  Hill AFB – 415 SCMS</vt:lpstr>
      <vt:lpstr>Radio Frequency Amplifier: Reverse Engineering  Hill AFB – 415 SCMS</vt:lpstr>
      <vt:lpstr>AN/FPS-123</vt:lpstr>
      <vt:lpstr>Power Radio Divider: AS – New Buy  Hill AFB – 415 SCMS</vt:lpstr>
      <vt:lpstr>Power Radio Divider: AS – New Buy  Hill AFB – 415 SCMS</vt:lpstr>
      <vt:lpstr>AN/FPS-124</vt:lpstr>
      <vt:lpstr>High Power Amplifier: AS – New Buy  Hill AFB – 415 SCMS</vt:lpstr>
      <vt:lpstr>High Power Amplifier: AS – New Buy  Hill AFB – 415 SCMS</vt:lpstr>
      <vt:lpstr>Signal Processor Power Supply: AS – New Buy  Hill AFB – 415 SCMS</vt:lpstr>
      <vt:lpstr>Signal Processor Power Supply: AS – New Buy  Hill AFB – 415 SCMS</vt:lpstr>
      <vt:lpstr>Radio Frequency Monitor: AS – New Buy  Hill AFB – 415 SCMS</vt:lpstr>
      <vt:lpstr>Radio Frequency Monitor: AS – New Buy  Hill AFB – 415 SCMS</vt:lpstr>
      <vt:lpstr>AN/MST-T1 - MUTES</vt:lpstr>
      <vt:lpstr>Azimuth Drive Assembly: AS – New Buy  Hill AFB – LCMC</vt:lpstr>
      <vt:lpstr>Azimuth Drive Assembly: AS – New Buy  Hill AFB – LCMC</vt:lpstr>
      <vt:lpstr>Gearbox Assembly: Market Research  Hill AFB – LCMC</vt:lpstr>
      <vt:lpstr>Gearbox Assembly: Market Research  Hill AFB – LCMC</vt:lpstr>
      <vt:lpstr>Motor Brake Assembly: Market Research  Hill AFB – LCMC</vt:lpstr>
      <vt:lpstr>Motor Brake Assembly: Market Research  Hill AFB – LCMC</vt:lpstr>
      <vt:lpstr>Motor: Market Research  Hill AFB – LCMC</vt:lpstr>
      <vt:lpstr>Motor: Market Research  Hill AFB – LCMC</vt:lpstr>
      <vt:lpstr>Brake, External Release: Market Research  Hill AFB – LCMC</vt:lpstr>
      <vt:lpstr>Brake, External Release: Market Research  Hill AFB – LCMC</vt:lpstr>
      <vt:lpstr>Elevation Drive Assembly: AS – New Buy  Hill AFB – LCMC</vt:lpstr>
      <vt:lpstr>Elevation Drive Assembly: AS – New Buy  Hill AFB – LCMC</vt:lpstr>
      <vt:lpstr>Brake, External: Market Research  Hill AFB – LCMC</vt:lpstr>
      <vt:lpstr>Brake, External: Market Research  Hill AFB – LCMC</vt:lpstr>
      <vt:lpstr>Gearbox Assembly: Market Research  Hill AFB – LCMC</vt:lpstr>
      <vt:lpstr>Gearbox Assembly: Market Research  Hill AFB – LCMC</vt:lpstr>
      <vt:lpstr>Motor Pinning Assembly: AS – New Buy  Hill AFB – LCMC</vt:lpstr>
      <vt:lpstr>Motor Pinning Assembly: AS – New Buy  Hill AFB – LCMC</vt:lpstr>
      <vt:lpstr>Motor Tach: AS – New Buy  Hill AFB – LCMC</vt:lpstr>
      <vt:lpstr>Motor Tach: AS – New Buy  Hill AFB – LCMC</vt:lpstr>
      <vt:lpstr>Servo Amp Assembly: Market Research  Hill AFB – LCMC</vt:lpstr>
      <vt:lpstr>Servo Amp Assembly: Market Research  Hill AFB – LCMC</vt:lpstr>
      <vt:lpstr>Azimuth Motherboard: Market Research  Hill AFB – LCMC</vt:lpstr>
      <vt:lpstr>Azimuth Motherboard: Market Research  Hill AFB – LCMC</vt:lpstr>
      <vt:lpstr>Elevation Motherboard: Market Research  Hill AFB – LCMC</vt:lpstr>
      <vt:lpstr>Elevation Motherboard: Market Research  Hill AFB – LCMC</vt:lpstr>
      <vt:lpstr>Motor, PM Servo: AS – New Buy  Hill AFB – LCMC</vt:lpstr>
      <vt:lpstr>Motor, PM Servo: AS – New Buy  Hill AFB – LCMC</vt:lpstr>
      <vt:lpstr>Reducer, Speed: AS – New Buy  Hill AFB – LCMC</vt:lpstr>
      <vt:lpstr>Reducer, Speed: AS – New Buy  Hill AFB – LCMC</vt:lpstr>
      <vt:lpstr>Brake, 10 FT LB Torque: AS – New Buy  Hill AFB – LCMC</vt:lpstr>
      <vt:lpstr>Brake, 10 FT LB Torque: AS – New Buy  Hill AFB – LCMC</vt:lpstr>
      <vt:lpstr>Brake, Stems: AS – New Buy  Hill AFB – LCMC</vt:lpstr>
      <vt:lpstr>Brake, Stems: AS – New Buy  Hill AFB – LCMC</vt:lpstr>
      <vt:lpstr>Reducer, Speed: AS – New Buy  Hill AFB – LCMC</vt:lpstr>
      <vt:lpstr>Reducer, Speed: AS – New Buy  Hill AFB – LCMC</vt:lpstr>
      <vt:lpstr>Housing, Handwheel: Market Research  Hill AFB – LCMC</vt:lpstr>
      <vt:lpstr>Housing, Handwheel: Market Research  Hill AFB – LCMC</vt:lpstr>
      <vt:lpstr>Motor, Servo: AS – New Buy  Hill AFB – LCMC</vt:lpstr>
      <vt:lpstr>Motor, Servo: AS – New Buy  Hill AFB – LCMC</vt:lpstr>
      <vt:lpstr>Servo Amp Assembly: AS – New Buy  Hill AFB – LCMC</vt:lpstr>
      <vt:lpstr>Servo Amp Assembly: AS – New Buy  Hill AFB – LCMC</vt:lpstr>
      <vt:lpstr>F100 Engine</vt:lpstr>
      <vt:lpstr>Divergent Segment: Market Research  Tinker AFB – 421st SCMS</vt:lpstr>
      <vt:lpstr>Duct, Compressor, Air: Market Research  Tinker AFB – 421st SCMS</vt:lpstr>
      <vt:lpstr>Duct, Compressor, Air: Market Research  Tinker AFB – 421st SCMS</vt:lpstr>
      <vt:lpstr>Duct, Compressor, Air: Market Research  Tinker AFB – 421st SCMS</vt:lpstr>
      <vt:lpstr>Duct, Compressor, Air: Market Research  Tinker AFB – 421st SCMS</vt:lpstr>
      <vt:lpstr>Air Seal #3 Bearing - Market Research  Tinker AFB – 421st SCMS</vt:lpstr>
      <vt:lpstr>7th Stg Stator - Market Research  Tinker AFB – 421st SCMS</vt:lpstr>
      <vt:lpstr>7th Stg Stator - Market Research  Tinker AFB – 421st SCMS</vt:lpstr>
      <vt:lpstr>7th Stg Stator - Market Research  Tinker AFB – 421st SCMS</vt:lpstr>
      <vt:lpstr>7th Stg Stator - Market Research  Tinker AFB – 421st SCMS</vt:lpstr>
      <vt:lpstr>9th Stg Stator - Market Research  Tinker AFB – 421st SCMS</vt:lpstr>
      <vt:lpstr>9th Stg Stator - Market Research  Tinker AFB – 421st SCMS</vt:lpstr>
      <vt:lpstr>10-12th Stg Stator - Market Research  Tinker AFB – 421st SCMS</vt:lpstr>
      <vt:lpstr>10-12th Stg Stator - Market Research  Tinker AFB – 421st SCMS</vt:lpstr>
      <vt:lpstr>10-12th Stg Stator - Market Research  Tinker AFB – 421st SCMS</vt:lpstr>
      <vt:lpstr>10-12th Stg Stator - Market Research  Tinker AFB – 421st SCMS</vt:lpstr>
      <vt:lpstr>10-12th Stg Stator - Market Research  Tinker AFB – 421st SCMS</vt:lpstr>
      <vt:lpstr>10-12th Stg Stator - Market Research  Tinker AFB – 421st SCMS</vt:lpstr>
      <vt:lpstr>10-12th Stg Stator - Market Research  Tinker AFB – 421st SCMS</vt:lpstr>
      <vt:lpstr>10-12th Stg Stator - Market Research  Tinker AFB – 421st SCMS</vt:lpstr>
      <vt:lpstr>4th Stage Vane: Market Research      Tinker AFB – 421st SCMS</vt:lpstr>
      <vt:lpstr>5th Stage Vane: Market Research Tinker AFB – 421st SCMS</vt:lpstr>
      <vt:lpstr>6th Stage Vane: Market Research  Tinker AFB – 421st SCMS</vt:lpstr>
      <vt:lpstr>Inlet Guide Vane: Market Research Tinker AFB –421st SCMS</vt:lpstr>
      <vt:lpstr>Duct, Compressor, Air: Market Research Tinker AFB – 421st SCMS</vt:lpstr>
      <vt:lpstr>TF34 Engine</vt:lpstr>
      <vt:lpstr>Retaining Strap: AS-New Buy  Tinker AFB – 421st SCMS</vt:lpstr>
      <vt:lpstr>Acronym Legend   </vt:lpstr>
      <vt:lpstr>Acronym Legend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B-1 Lancer</dc:title>
  <dc:creator>RIGGS, MELISSA E CTR USAF AFMC 429 SCMS/GUMD</dc:creator>
  <cp:lastModifiedBy>ALLEN, NICOLE C CTR USAF AFMC 429 SCMS/GUMD</cp:lastModifiedBy>
  <cp:revision>232</cp:revision>
  <dcterms:created xsi:type="dcterms:W3CDTF">2023-07-17T13:08:10Z</dcterms:created>
  <dcterms:modified xsi:type="dcterms:W3CDTF">2024-11-21T19:13:05Z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0x0101008EC18B44089C9847889A18FBDC509DDF</vt:lpwstr>
  </property>
</Properties>
</file>